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 id="2147484242" r:id="rId2"/>
    <p:sldMasterId id="2147484254" r:id="rId3"/>
  </p:sldMasterIdLst>
  <p:notesMasterIdLst>
    <p:notesMasterId r:id="rId13"/>
  </p:notesMasterIdLst>
  <p:sldIdLst>
    <p:sldId id="256" r:id="rId4"/>
    <p:sldId id="2591" r:id="rId5"/>
    <p:sldId id="2592" r:id="rId6"/>
    <p:sldId id="259" r:id="rId7"/>
    <p:sldId id="257" r:id="rId8"/>
    <p:sldId id="258" r:id="rId9"/>
    <p:sldId id="260" r:id="rId10"/>
    <p:sldId id="261" r:id="rId11"/>
    <p:sldId id="25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D769AB-2573-DA4B-F2FC-41F7BCF93BC4}" name="Barry Fiedel, Ph. D." initials="BFPD" userId="S::bfiedel@ushealthconnect.com::2a870dc9-3809-46c6-a26d-c31edd3a6d1c"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95646"/>
  </p:normalViewPr>
  <p:slideViewPr>
    <p:cSldViewPr snapToGrid="0">
      <p:cViewPr varScale="1">
        <p:scale>
          <a:sx n="118" d="100"/>
          <a:sy n="118" d="100"/>
        </p:scale>
        <p:origin x="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6657C-CBAA-45CA-AEF0-1EAEFAD6EF2C}" type="datetimeFigureOut">
              <a:rPr lang="en-US" smtClean="0"/>
              <a:t>6/7/23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9EEC6-E210-4CDE-A55B-317A1B57CCE5}" type="slidenum">
              <a:rPr lang="en-US" smtClean="0"/>
              <a:t>‹#›</a:t>
            </a:fld>
            <a:endParaRPr lang="en-US"/>
          </a:p>
        </p:txBody>
      </p:sp>
    </p:spTree>
    <p:extLst>
      <p:ext uri="{BB962C8B-B14F-4D97-AF65-F5344CB8AC3E}">
        <p14:creationId xmlns:p14="http://schemas.microsoft.com/office/powerpoint/2010/main" val="4111846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B3E9133-0BBE-4819-804D-8EA7A034493C}" type="slidenum">
              <a:rPr lang="en-US"/>
              <a:pPr/>
              <a:t>4</a:t>
            </a:fld>
            <a:endParaRPr lang="en-US"/>
          </a:p>
        </p:txBody>
      </p:sp>
      <p:sp>
        <p:nvSpPr>
          <p:cNvPr id="4097" name="Rectangle 1"/>
          <p:cNvSpPr txBox="1">
            <a:spLocks noGrp="1" noRot="1" noChangeAspect="1" noChangeArrowheads="1"/>
          </p:cNvSpPr>
          <p:nvPr>
            <p:ph type="sldImg"/>
          </p:nvPr>
        </p:nvSpPr>
        <p:spPr bwMode="auto">
          <a:xfrm>
            <a:off x="290513" y="641350"/>
            <a:ext cx="5624512" cy="3163888"/>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20527" y="4009159"/>
            <a:ext cx="4965606" cy="3798455"/>
          </a:xfrm>
          <a:prstGeom prst="rect">
            <a:avLst/>
          </a:prstGeom>
          <a:noFill/>
          <a:ln cap="flat">
            <a:round/>
            <a:headEnd/>
            <a:tailEnd/>
          </a:ln>
        </p:spPr>
        <p:txBody>
          <a:bodyPr lIns="0" tIns="7915" rIns="0" bIns="0"/>
          <a:lstStyle/>
          <a:p>
            <a:pPr eaLnBrk="1">
              <a:lnSpc>
                <a:spcPct val="93000"/>
              </a:lnSpc>
              <a:spcBef>
                <a:spcPct val="0"/>
              </a:spcBef>
              <a:tabLst>
                <a:tab pos="649628" algn="l"/>
                <a:tab pos="1299256" algn="l"/>
                <a:tab pos="1948884" algn="l"/>
                <a:tab pos="2598511" algn="l"/>
                <a:tab pos="3248139" algn="l"/>
                <a:tab pos="3897767" algn="l"/>
                <a:tab pos="4547395" algn="l"/>
              </a:tabLst>
            </a:pPr>
            <a:endParaRPr lang="en-US" sz="900" dirty="0">
              <a:latin typeface="Arial Unicode MS" pitchFamily="32" charset="0"/>
              <a:cs typeface="Arial Unicode MS" pitchFamily="3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8082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408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7794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11833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86" y="274544"/>
            <a:ext cx="10972031"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6774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9975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84516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5605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2057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74151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5223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981124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1445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72590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85829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90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38872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785881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89669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332091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670176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0070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47313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099882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63585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975097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802467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791085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267856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55258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823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461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7144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3191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3916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32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1214582"/>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28650076"/>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13133820"/>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8"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cnm.meduniwien.ac.at/" TargetMode="External"/><Relationship Id="rId2" Type="http://schemas.openxmlformats.org/officeDocument/2006/relationships/hyperlink" Target="http://www.aimcd.net/"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CBC1-7118-1895-3E3E-A2169733F6CB}"/>
              </a:ext>
            </a:extLst>
          </p:cNvPr>
          <p:cNvSpPr>
            <a:spLocks noGrp="1"/>
          </p:cNvSpPr>
          <p:nvPr>
            <p:ph type="title"/>
          </p:nvPr>
        </p:nvSpPr>
        <p:spPr>
          <a:xfrm>
            <a:off x="609599" y="1709738"/>
            <a:ext cx="11110175" cy="2852737"/>
          </a:xfrm>
        </p:spPr>
        <p:txBody>
          <a:bodyPr>
            <a:noAutofit/>
          </a:bodyPr>
          <a:lstStyle/>
          <a:p>
            <a:r>
              <a:rPr lang="en-US" sz="4400" dirty="0"/>
              <a:t>Who Are the Key Players for a Multidisciplinary Approach to Diagnosis and Management of Non-Advanced Systemic </a:t>
            </a:r>
            <a:r>
              <a:rPr lang="en-US" sz="4400" dirty="0" err="1"/>
              <a:t>Mastocytosis</a:t>
            </a:r>
            <a:r>
              <a:rPr lang="en-US" sz="4400" dirty="0"/>
              <a:t>? </a:t>
            </a:r>
          </a:p>
        </p:txBody>
      </p:sp>
      <p:sp>
        <p:nvSpPr>
          <p:cNvPr id="3" name="Subtitle 2">
            <a:extLst>
              <a:ext uri="{FF2B5EF4-FFF2-40B4-BE49-F238E27FC236}">
                <a16:creationId xmlns:a16="http://schemas.microsoft.com/office/drawing/2014/main" id="{DCB759C8-F46E-E0E4-0794-3C2D8C0D8D6E}"/>
              </a:ext>
            </a:extLst>
          </p:cNvPr>
          <p:cNvSpPr>
            <a:spLocks noGrp="1"/>
          </p:cNvSpPr>
          <p:nvPr>
            <p:ph type="body" idx="1"/>
          </p:nvPr>
        </p:nvSpPr>
        <p:spPr>
          <a:xfrm>
            <a:off x="609600" y="4808404"/>
            <a:ext cx="10515600" cy="1500187"/>
          </a:xfrm>
        </p:spPr>
        <p:txBody>
          <a:bodyPr>
            <a:normAutofit/>
          </a:bodyPr>
          <a:lstStyle/>
          <a:p>
            <a:r>
              <a:rPr lang="en-US" b="1" dirty="0">
                <a:solidFill>
                  <a:schemeClr val="accent3"/>
                </a:solidFill>
              </a:rPr>
              <a:t>Cem Akin, MD, PhD</a:t>
            </a:r>
            <a:br>
              <a:rPr lang="en-US" dirty="0"/>
            </a:br>
            <a:r>
              <a:rPr lang="en-US" dirty="0"/>
              <a:t>Professor of Medicine</a:t>
            </a:r>
            <a:br>
              <a:rPr lang="en-US" dirty="0"/>
            </a:br>
            <a:r>
              <a:rPr lang="en-US" dirty="0"/>
              <a:t>University of Michigan</a:t>
            </a:r>
            <a:br>
              <a:rPr lang="en-US" dirty="0"/>
            </a:br>
            <a:r>
              <a:rPr lang="en-US" dirty="0"/>
              <a:t>Ann Arbor, MI</a:t>
            </a:r>
          </a:p>
        </p:txBody>
      </p:sp>
    </p:spTree>
    <p:extLst>
      <p:ext uri="{BB962C8B-B14F-4D97-AF65-F5344CB8AC3E}">
        <p14:creationId xmlns:p14="http://schemas.microsoft.com/office/powerpoint/2010/main" val="407585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Non-Advanced Systemic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hlinkClick r:id="rId3"/>
              </a:rPr>
              <a:t>Mastocytosis</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 - When the Best Supportive Care is Not Enough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most recent updates to the World Health Organization (WHO) and NCCN guidelines on classifying non-advanced 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criterion and test that are relevant to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to use information from validated assessments for patient symptom reporting and risk stratification to enhance clinical assessment and inform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which specialists are best suited to dealing with each type of symptom common to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Formulate approaches to provide optimal management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Footer Placeholder 6">
                <a:extLst>
                  <a:ext uri="{FF2B5EF4-FFF2-40B4-BE49-F238E27FC236}">
                    <a16:creationId xmlns:a16="http://schemas.microsoft.com/office/drawing/2014/main" id="{C67B7616-6A17-7F29-9B66-6ADEF0EF73BE}"/>
                  </a:ext>
                </a:extLst>
              </p:cNvPr>
              <p:cNvSpPr>
                <a:spLocks noGrp="1"/>
              </p:cNvSpPr>
              <p:nvPr>
                <p:ph type="ftr" sz="quarter" idx="3"/>
              </p:nvPr>
            </p:nvSpPr>
            <p:spPr>
              <a:xfrm>
                <a:off x="609599" y="6356350"/>
                <a:ext cx="11020023" cy="442913"/>
              </a:xfrm>
            </p:spPr>
            <p:txBody>
              <a:bodyPr/>
              <a:lstStyle/>
              <a:p>
                <a:r>
                  <a:rPr lang="en-US" dirty="0"/>
                  <a:t>CRH, corticotropin-releasing hormone; </a:t>
                </a:r>
                <a:r>
                  <a:rPr lang="en-US" dirty="0" err="1"/>
                  <a:t>CysLT</a:t>
                </a:r>
                <a:r>
                  <a:rPr lang="en-US" dirty="0"/>
                  <a:t>, cysteinyl leukotriene; PAF, platelet-activating factor; PGD2, prostaglandin D2; RANKL, receptor of nuclear factor </a:t>
                </a:r>
                <a14:m>
                  <m:oMath xmlns:m="http://schemas.openxmlformats.org/officeDocument/2006/math">
                    <m:r>
                      <a:rPr lang="en-US" dirty="0" smtClean="0">
                        <a:latin typeface="Cambria Math" panose="02040503050406030204" pitchFamily="18" charset="0"/>
                      </a:rPr>
                      <m:t>𝜅</m:t>
                    </m:r>
                    <m:r>
                      <a:rPr lang="en-US" dirty="0" smtClean="0">
                        <a:latin typeface="Cambria Math" panose="02040503050406030204" pitchFamily="18" charset="0"/>
                      </a:rPr>
                      <m:t>−</m:t>
                    </m:r>
                    <m:r>
                      <a:rPr lang="en-US" dirty="0" smtClean="0">
                        <a:latin typeface="Cambria Math" panose="02040503050406030204" pitchFamily="18" charset="0"/>
                      </a:rPr>
                      <m:t>𝛽</m:t>
                    </m:r>
                  </m:oMath>
                </a14:m>
                <a:r>
                  <a:rPr lang="en-US" dirty="0"/>
                  <a:t> ligand; TNF, tumor necrosis factor; VIP, vasoactive intestinal peptide. </a:t>
                </a:r>
                <a:br>
                  <a:rPr lang="en-US" dirty="0"/>
                </a:br>
                <a:r>
                  <a:rPr lang="en-US" dirty="0" err="1"/>
                  <a:t>Theoharides</a:t>
                </a:r>
                <a:r>
                  <a:rPr lang="en-US" dirty="0"/>
                  <a:t> TC, et al. </a:t>
                </a:r>
                <a:r>
                  <a:rPr lang="en-US" i="1" dirty="0"/>
                  <a:t>N </a:t>
                </a:r>
                <a:r>
                  <a:rPr lang="en-US" i="1" dirty="0" err="1"/>
                  <a:t>Engl</a:t>
                </a:r>
                <a:r>
                  <a:rPr lang="en-US" i="1" dirty="0"/>
                  <a:t> J Med. </a:t>
                </a:r>
                <a:r>
                  <a:rPr lang="en-US" dirty="0"/>
                  <a:t>2015;373:163-72.</a:t>
                </a:r>
              </a:p>
            </p:txBody>
          </p:sp>
        </mc:Choice>
        <mc:Fallback xmlns="">
          <p:sp>
            <p:nvSpPr>
              <p:cNvPr id="7" name="Footer Placeholder 6">
                <a:extLst>
                  <a:ext uri="{FF2B5EF4-FFF2-40B4-BE49-F238E27FC236}">
                    <a16:creationId xmlns:a16="http://schemas.microsoft.com/office/drawing/2014/main" id="{C67B7616-6A17-7F29-9B66-6ADEF0EF73BE}"/>
                  </a:ext>
                </a:extLst>
              </p:cNvPr>
              <p:cNvSpPr>
                <a:spLocks noGrp="1" noRot="1" noChangeAspect="1" noMove="1" noResize="1" noEditPoints="1" noAdjustHandles="1" noChangeArrowheads="1" noChangeShapeType="1" noTextEdit="1"/>
              </p:cNvSpPr>
              <p:nvPr>
                <p:ph type="ftr" sz="quarter" idx="3"/>
              </p:nvPr>
            </p:nvSpPr>
            <p:spPr>
              <a:xfrm>
                <a:off x="609599" y="6356350"/>
                <a:ext cx="11020023" cy="442913"/>
              </a:xfrm>
              <a:blipFill>
                <a:blip r:embed="rId4"/>
                <a:stretch>
                  <a:fillRect t="-44444" b="-11111"/>
                </a:stretch>
              </a:blipFill>
            </p:spPr>
            <p:txBody>
              <a:bodyPr/>
              <a:lstStyle/>
              <a:p>
                <a:r>
                  <a:rPr lang="en-US">
                    <a:noFill/>
                  </a:rPr>
                  <a:t> </a:t>
                </a:r>
              </a:p>
            </p:txBody>
          </p:sp>
        </mc:Fallback>
      </mc:AlternateContent>
      <p:sp>
        <p:nvSpPr>
          <p:cNvPr id="9" name="Title 8">
            <a:extLst>
              <a:ext uri="{FF2B5EF4-FFF2-40B4-BE49-F238E27FC236}">
                <a16:creationId xmlns:a16="http://schemas.microsoft.com/office/drawing/2014/main" id="{E45B3366-B92E-BA81-FAEF-21420168B3E0}"/>
              </a:ext>
            </a:extLst>
          </p:cNvPr>
          <p:cNvSpPr>
            <a:spLocks noGrp="1"/>
          </p:cNvSpPr>
          <p:nvPr>
            <p:ph type="title"/>
          </p:nvPr>
        </p:nvSpPr>
        <p:spPr>
          <a:xfrm>
            <a:off x="609600" y="199505"/>
            <a:ext cx="10744200" cy="1185577"/>
          </a:xfrm>
        </p:spPr>
        <p:txBody>
          <a:bodyPr>
            <a:normAutofit/>
          </a:bodyPr>
          <a:lstStyle/>
          <a:p>
            <a:r>
              <a:rPr lang="en-US" dirty="0"/>
              <a:t>Clinically Relevant Mediators Released from Mast Cells and Putative Effects</a:t>
            </a:r>
          </a:p>
        </p:txBody>
      </p:sp>
      <p:pic>
        <p:nvPicPr>
          <p:cNvPr id="3075" name="Picture 3"/>
          <p:cNvPicPr>
            <a:picLocks noChangeAspect="1" noChangeArrowheads="1"/>
          </p:cNvPicPr>
          <p:nvPr/>
        </p:nvPicPr>
        <p:blipFill rotWithShape="1">
          <a:blip r:embed="rId5"/>
          <a:srcRect l="470" t="589" r="1"/>
          <a:stretch/>
        </p:blipFill>
        <p:spPr bwMode="auto">
          <a:xfrm>
            <a:off x="2531568" y="1474452"/>
            <a:ext cx="7128864" cy="4547897"/>
          </a:xfrm>
          <a:prstGeom prst="rect">
            <a:avLst/>
          </a:prstGeom>
          <a:noFill/>
          <a:ln w="9525" cap="flat">
            <a:solidFill>
              <a:schemeClr val="tx1"/>
            </a:solidFill>
            <a:round/>
            <a:headEnd/>
            <a:tailEnd/>
          </a:ln>
          <a:effectLst/>
        </p:spPr>
      </p:pic>
    </p:spTree>
    <p:extLst>
      <p:ext uri="{BB962C8B-B14F-4D97-AF65-F5344CB8AC3E}">
        <p14:creationId xmlns:p14="http://schemas.microsoft.com/office/powerpoint/2010/main" val="3398685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DC17-A973-0DE5-070C-3B42F18F0DB1}"/>
              </a:ext>
            </a:extLst>
          </p:cNvPr>
          <p:cNvSpPr>
            <a:spLocks noGrp="1"/>
          </p:cNvSpPr>
          <p:nvPr>
            <p:ph type="title"/>
          </p:nvPr>
        </p:nvSpPr>
        <p:spPr>
          <a:xfrm>
            <a:off x="609600" y="199505"/>
            <a:ext cx="10744200" cy="1185577"/>
          </a:xfrm>
        </p:spPr>
        <p:txBody>
          <a:bodyPr/>
          <a:lstStyle/>
          <a:p>
            <a:r>
              <a:rPr lang="en-US" dirty="0"/>
              <a:t>Presentation of Non-Advanced Systemic Mastocytosis</a:t>
            </a:r>
          </a:p>
        </p:txBody>
      </p:sp>
      <p:sp>
        <p:nvSpPr>
          <p:cNvPr id="3" name="Content Placeholder 2">
            <a:extLst>
              <a:ext uri="{FF2B5EF4-FFF2-40B4-BE49-F238E27FC236}">
                <a16:creationId xmlns:a16="http://schemas.microsoft.com/office/drawing/2014/main" id="{253B8614-E250-D219-711E-4E5E4536C5FF}"/>
              </a:ext>
            </a:extLst>
          </p:cNvPr>
          <p:cNvSpPr>
            <a:spLocks noGrp="1"/>
          </p:cNvSpPr>
          <p:nvPr>
            <p:ph sz="half" idx="1"/>
          </p:nvPr>
        </p:nvSpPr>
        <p:spPr>
          <a:xfrm>
            <a:off x="609600" y="1496291"/>
            <a:ext cx="5181600" cy="4680672"/>
          </a:xfrm>
        </p:spPr>
        <p:txBody>
          <a:bodyPr>
            <a:normAutofit/>
          </a:bodyPr>
          <a:lstStyle/>
          <a:p>
            <a:r>
              <a:rPr lang="en-US" dirty="0"/>
              <a:t>Skin lesions of urticaria pigmentosa (maculopapular cutaneous </a:t>
            </a:r>
            <a:r>
              <a:rPr lang="en-US" dirty="0" err="1"/>
              <a:t>mastocytosis</a:t>
            </a:r>
            <a:r>
              <a:rPr lang="en-US" dirty="0"/>
              <a:t>) (about 70-80%)</a:t>
            </a:r>
          </a:p>
          <a:p>
            <a:pPr lvl="1"/>
            <a:r>
              <a:rPr lang="en-US" dirty="0"/>
              <a:t>Dermatologist</a:t>
            </a:r>
          </a:p>
          <a:p>
            <a:pPr lvl="1"/>
            <a:r>
              <a:rPr lang="en-US" dirty="0"/>
              <a:t>Dermatopathologist</a:t>
            </a:r>
          </a:p>
          <a:p>
            <a:endParaRPr lang="en-US" dirty="0"/>
          </a:p>
          <a:p>
            <a:endParaRPr lang="en-US" dirty="0"/>
          </a:p>
        </p:txBody>
      </p:sp>
      <p:sp>
        <p:nvSpPr>
          <p:cNvPr id="6" name="Content Placeholder 5">
            <a:extLst>
              <a:ext uri="{FF2B5EF4-FFF2-40B4-BE49-F238E27FC236}">
                <a16:creationId xmlns:a16="http://schemas.microsoft.com/office/drawing/2014/main" id="{A111D9DB-3807-F17A-F483-B35AD8C9BCFD}"/>
              </a:ext>
            </a:extLst>
          </p:cNvPr>
          <p:cNvSpPr>
            <a:spLocks noGrp="1"/>
          </p:cNvSpPr>
          <p:nvPr>
            <p:ph sz="half" idx="2"/>
          </p:nvPr>
        </p:nvSpPr>
        <p:spPr>
          <a:xfrm>
            <a:off x="5943600" y="1496291"/>
            <a:ext cx="5181600" cy="4680672"/>
          </a:xfrm>
        </p:spPr>
        <p:txBody>
          <a:bodyPr>
            <a:normAutofit/>
          </a:bodyPr>
          <a:lstStyle/>
          <a:p>
            <a:r>
              <a:rPr lang="en-US" dirty="0"/>
              <a:t>Anaphylaxis, flushing or other signs of mast cell activation</a:t>
            </a:r>
          </a:p>
          <a:p>
            <a:pPr lvl="1"/>
            <a:r>
              <a:rPr lang="en-US" dirty="0"/>
              <a:t>Allergist</a:t>
            </a:r>
          </a:p>
          <a:p>
            <a:pPr lvl="1"/>
            <a:r>
              <a:rPr lang="en-US" dirty="0"/>
              <a:t>Gastroenterologist</a:t>
            </a:r>
          </a:p>
          <a:p>
            <a:pPr lvl="1"/>
            <a:r>
              <a:rPr lang="en-US" dirty="0"/>
              <a:t>Endocrinologist</a:t>
            </a:r>
          </a:p>
          <a:p>
            <a:endParaRPr lang="en-US" dirty="0"/>
          </a:p>
        </p:txBody>
      </p:sp>
      <p:sp>
        <p:nvSpPr>
          <p:cNvPr id="5" name="Footer Placeholder 4">
            <a:extLst>
              <a:ext uri="{FF2B5EF4-FFF2-40B4-BE49-F238E27FC236}">
                <a16:creationId xmlns:a16="http://schemas.microsoft.com/office/drawing/2014/main" id="{903750BC-4B02-000D-7F46-156898C1E15A}"/>
              </a:ext>
            </a:extLst>
          </p:cNvPr>
          <p:cNvSpPr>
            <a:spLocks noGrp="1"/>
          </p:cNvSpPr>
          <p:nvPr>
            <p:ph type="ftr" sz="quarter" idx="3"/>
          </p:nvPr>
        </p:nvSpPr>
        <p:spPr>
          <a:xfrm>
            <a:off x="609600" y="6356350"/>
            <a:ext cx="10515599" cy="442131"/>
          </a:xfrm>
        </p:spPr>
        <p:txBody>
          <a:bodyPr/>
          <a:lstStyle/>
          <a:p>
            <a:r>
              <a:rPr lang="en-US" sz="1200" dirty="0" err="1"/>
              <a:t>Sciumè</a:t>
            </a:r>
            <a:r>
              <a:rPr lang="en-US" sz="1200" dirty="0"/>
              <a:t> M, et al. </a:t>
            </a:r>
            <a:r>
              <a:rPr lang="en-US" sz="1200" i="1" dirty="0"/>
              <a:t>Pharmaceuticals (Basel). </a:t>
            </a:r>
            <a:r>
              <a:rPr lang="en-US" sz="1200" dirty="0"/>
              <a:t>2022;15(6):78</a:t>
            </a:r>
            <a:r>
              <a:rPr lang="en-US" sz="1200" b="1" dirty="0">
                <a:latin typeface="Arial" panose="020B0604020202020204" pitchFamily="34" charset="0"/>
              </a:rPr>
              <a:t>; </a:t>
            </a:r>
            <a:r>
              <a:rPr lang="en-US" sz="1200" dirty="0"/>
              <a:t>Valent P, et al. </a:t>
            </a:r>
            <a:r>
              <a:rPr lang="de-DE" sz="1200" i="1" dirty="0"/>
              <a:t>Wien </a:t>
            </a:r>
            <a:r>
              <a:rPr lang="de-DE" sz="1200" i="1" dirty="0" err="1"/>
              <a:t>Klin</a:t>
            </a:r>
            <a:r>
              <a:rPr lang="de-DE" sz="1200" i="1" dirty="0"/>
              <a:t> </a:t>
            </a:r>
            <a:r>
              <a:rPr lang="de-DE" sz="1200" i="1" dirty="0" err="1"/>
              <a:t>Wochenschr</a:t>
            </a:r>
            <a:r>
              <a:rPr lang="de-DE" sz="1200" dirty="0"/>
              <a:t>. 2004;116/19–20: 647-51;</a:t>
            </a:r>
            <a:r>
              <a:rPr lang="en-US" sz="1200" dirty="0"/>
              <a:t>  Zanelli M, et al. </a:t>
            </a:r>
            <a:r>
              <a:rPr lang="en-US" sz="1200" i="1" dirty="0"/>
              <a:t>Cancers (Basel). </a:t>
            </a:r>
            <a:r>
              <a:rPr lang="en-US" sz="1200" dirty="0"/>
              <a:t>2021;13(13):331: 6; </a:t>
            </a:r>
            <a:r>
              <a:rPr lang="en-US" sz="1200" dirty="0" err="1"/>
              <a:t>Zanotti</a:t>
            </a:r>
            <a:r>
              <a:rPr lang="en-US" sz="1200" dirty="0"/>
              <a:t> R, et al. </a:t>
            </a:r>
            <a:r>
              <a:rPr lang="en-US" sz="1200" i="1" dirty="0" err="1"/>
              <a:t>Mediterr</a:t>
            </a:r>
            <a:r>
              <a:rPr lang="en-US" sz="1200" i="1" dirty="0"/>
              <a:t> J </a:t>
            </a:r>
            <a:r>
              <a:rPr lang="en-US" sz="1200" i="1" dirty="0" err="1"/>
              <a:t>Heamatol</a:t>
            </a:r>
            <a:r>
              <a:rPr lang="en-US" sz="1200" i="1" dirty="0"/>
              <a:t> Infect Dis</a:t>
            </a:r>
            <a:r>
              <a:rPr lang="en-US" sz="1200" dirty="0"/>
              <a:t>. 2021;13(1):e2021068.</a:t>
            </a:r>
          </a:p>
        </p:txBody>
      </p:sp>
    </p:spTree>
    <p:extLst>
      <p:ext uri="{BB962C8B-B14F-4D97-AF65-F5344CB8AC3E}">
        <p14:creationId xmlns:p14="http://schemas.microsoft.com/office/powerpoint/2010/main" val="398531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6064A9-ED41-9F75-A26F-020228DA5FEA}"/>
              </a:ext>
            </a:extLst>
          </p:cNvPr>
          <p:cNvSpPr/>
          <p:nvPr/>
        </p:nvSpPr>
        <p:spPr>
          <a:xfrm>
            <a:off x="3124201" y="4223657"/>
            <a:ext cx="1611085" cy="2394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768AA28-D645-40DD-A817-4A1E9CD8AF62}"/>
              </a:ext>
            </a:extLst>
          </p:cNvPr>
          <p:cNvSpPr>
            <a:spLocks noGrp="1"/>
          </p:cNvSpPr>
          <p:nvPr>
            <p:ph type="title"/>
          </p:nvPr>
        </p:nvSpPr>
        <p:spPr>
          <a:xfrm>
            <a:off x="609600" y="199505"/>
            <a:ext cx="10744200" cy="1185577"/>
          </a:xfrm>
        </p:spPr>
        <p:txBody>
          <a:bodyPr>
            <a:normAutofit/>
          </a:bodyPr>
          <a:lstStyle/>
          <a:p>
            <a:r>
              <a:rPr lang="en-US" altLang="en-US" noProof="0" dirty="0"/>
              <a:t>REMA Score to Predict </a:t>
            </a:r>
            <a:r>
              <a:rPr lang="en-US" altLang="en-US" dirty="0"/>
              <a:t>M</a:t>
            </a:r>
            <a:r>
              <a:rPr lang="en-US" altLang="en-US" noProof="0" dirty="0" err="1"/>
              <a:t>astocytosis</a:t>
            </a:r>
            <a:r>
              <a:rPr lang="en-US" altLang="en-US" noProof="0" dirty="0"/>
              <a:t> in Patients with Mast </a:t>
            </a:r>
            <a:r>
              <a:rPr lang="en-US" altLang="en-US" dirty="0"/>
              <a:t>C</a:t>
            </a:r>
            <a:r>
              <a:rPr lang="en-US" altLang="en-US" noProof="0" dirty="0"/>
              <a:t>ell </a:t>
            </a:r>
            <a:r>
              <a:rPr lang="en-US" altLang="en-US" dirty="0"/>
              <a:t>A</a:t>
            </a:r>
            <a:r>
              <a:rPr lang="en-US" altLang="en-US" noProof="0" dirty="0" err="1"/>
              <a:t>ctivation</a:t>
            </a:r>
            <a:r>
              <a:rPr lang="en-US" altLang="en-US" noProof="0" dirty="0"/>
              <a:t> </a:t>
            </a:r>
            <a:r>
              <a:rPr lang="en-US" altLang="en-US" dirty="0"/>
              <a:t>S</a:t>
            </a:r>
            <a:r>
              <a:rPr lang="en-US" altLang="en-US" noProof="0" dirty="0" err="1"/>
              <a:t>ymptoms</a:t>
            </a:r>
            <a:endParaRPr lang="en-US" dirty="0"/>
          </a:p>
        </p:txBody>
      </p:sp>
      <p:sp>
        <p:nvSpPr>
          <p:cNvPr id="3" name="Footer Placeholder 2">
            <a:extLst>
              <a:ext uri="{FF2B5EF4-FFF2-40B4-BE49-F238E27FC236}">
                <a16:creationId xmlns:a16="http://schemas.microsoft.com/office/drawing/2014/main" id="{4DB2DA50-44D6-5493-D1EA-2D454827F2F3}"/>
              </a:ext>
            </a:extLst>
          </p:cNvPr>
          <p:cNvSpPr>
            <a:spLocks noGrp="1"/>
          </p:cNvSpPr>
          <p:nvPr>
            <p:ph type="ftr" sz="quarter" idx="3"/>
          </p:nvPr>
        </p:nvSpPr>
        <p:spPr>
          <a:xfrm>
            <a:off x="609600" y="6356350"/>
            <a:ext cx="10515599" cy="442131"/>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*Baseline serum tryptase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MCAD, mast cell activation disorder; REMA, Red </a:t>
            </a:r>
            <a:r>
              <a:rPr kumimoji="0" lang="en-US" altLang="en-US" sz="1200" b="0" i="0" u="none" strike="noStrike" kern="1200" cap="none" spc="0" normalizeH="0" baseline="0" noProof="0" dirty="0" err="1">
                <a:ln>
                  <a:noFill/>
                </a:ln>
                <a:effectLst/>
                <a:uLnTx/>
                <a:uFillTx/>
                <a:latin typeface="+mn-lt"/>
                <a:ea typeface="ＭＳ Ｐゴシック" panose="020B0600070205080204" pitchFamily="34" charset="-128"/>
                <a:cs typeface="+mn-cs"/>
              </a:rPr>
              <a:t>Espa</a:t>
            </a:r>
            <a:r>
              <a:rPr lang="en-US" sz="1200" b="0" i="0" u="none" strike="noStrike" dirty="0" err="1">
                <a:effectLst/>
                <a:latin typeface="+mn-lt"/>
              </a:rPr>
              <a:t>ñ</a:t>
            </a:r>
            <a:r>
              <a:rPr kumimoji="0" lang="en-US" altLang="en-US" sz="1200" b="0" i="0" u="none" strike="noStrike" kern="1200" cap="none" spc="0" normalizeH="0" baseline="0" noProof="0" dirty="0">
                <a:ln>
                  <a:noFill/>
                </a:ln>
                <a:effectLst/>
                <a:uLnTx/>
                <a:uFillTx/>
                <a:latin typeface="+mn-lt"/>
                <a:ea typeface="ＭＳ Ｐゴシック" panose="020B0600070205080204" pitchFamily="34" charset="-128"/>
                <a:cs typeface="+mn-cs"/>
              </a:rPr>
              <a:t>ola </a:t>
            </a: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de </a:t>
            </a:r>
            <a:r>
              <a:rPr kumimoji="0" lang="en-US" altLang="en-US" sz="12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Mastocitosis</a:t>
            </a: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Alvarez-</a:t>
            </a:r>
            <a:r>
              <a:rPr kumimoji="0" lang="en-US" altLang="en-US" sz="1200" b="0" i="0" u="none" strike="noStrike" kern="1200" cap="none" spc="0" normalizeH="0" baseline="0" noProof="0" dirty="0" err="1">
                <a:ln>
                  <a:noFill/>
                </a:ln>
                <a:effectLst/>
                <a:uLnTx/>
                <a:uFillTx/>
                <a:latin typeface="Arial" panose="020B0604020202020204" pitchFamily="34" charset="0"/>
                <a:ea typeface="ＭＳ Ｐゴシック" panose="020B0600070205080204" pitchFamily="34" charset="-128"/>
                <a:cs typeface="+mn-cs"/>
              </a:rPr>
              <a:t>Twose</a:t>
            </a: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 I, et al. </a:t>
            </a:r>
            <a:r>
              <a:rPr kumimoji="0" lang="en-US" altLang="en-US" sz="1200" b="0" i="1"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J Allergy Clin Immunol. </a:t>
            </a:r>
            <a:r>
              <a:rPr kumimoji="0" lang="en-US" altLang="en-US" sz="1200" b="0" i="0" u="none" strike="noStrike" kern="1200" cap="none" spc="0" normalizeH="0" baseline="0" noProof="0" dirty="0">
                <a:ln>
                  <a:noFill/>
                </a:ln>
                <a:effectLst/>
                <a:uLnTx/>
                <a:uFillTx/>
                <a:latin typeface="Arial" panose="020B0604020202020204" pitchFamily="34" charset="0"/>
                <a:ea typeface="ＭＳ Ｐゴシック" panose="020B0600070205080204" pitchFamily="34" charset="-128"/>
                <a:cs typeface="+mn-cs"/>
              </a:rPr>
              <a:t>2010:125:1269-78.</a:t>
            </a:r>
          </a:p>
        </p:txBody>
      </p:sp>
      <p:graphicFrame>
        <p:nvGraphicFramePr>
          <p:cNvPr id="11" name="Table 11">
            <a:extLst>
              <a:ext uri="{FF2B5EF4-FFF2-40B4-BE49-F238E27FC236}">
                <a16:creationId xmlns:a16="http://schemas.microsoft.com/office/drawing/2014/main" id="{1D6624EB-5449-7C9D-AF43-77FFE69EC58C}"/>
              </a:ext>
            </a:extLst>
          </p:cNvPr>
          <p:cNvGraphicFramePr>
            <a:graphicFrameLocks noGrp="1"/>
          </p:cNvGraphicFramePr>
          <p:nvPr>
            <p:extLst>
              <p:ext uri="{D42A27DB-BD31-4B8C-83A1-F6EECF244321}">
                <p14:modId xmlns:p14="http://schemas.microsoft.com/office/powerpoint/2010/main" val="3731124677"/>
              </p:ext>
            </p:extLst>
          </p:nvPr>
        </p:nvGraphicFramePr>
        <p:xfrm>
          <a:off x="791030" y="1827418"/>
          <a:ext cx="5304970" cy="3937280"/>
        </p:xfrm>
        <a:graphic>
          <a:graphicData uri="http://schemas.openxmlformats.org/drawingml/2006/table">
            <a:tbl>
              <a:tblPr firstRow="1" bandRow="1">
                <a:tableStyleId>{5C22544A-7EE6-4342-B048-85BDC9FD1C3A}</a:tableStyleId>
              </a:tblPr>
              <a:tblGrid>
                <a:gridCol w="1249360">
                  <a:extLst>
                    <a:ext uri="{9D8B030D-6E8A-4147-A177-3AD203B41FA5}">
                      <a16:colId xmlns:a16="http://schemas.microsoft.com/office/drawing/2014/main" val="3472809670"/>
                    </a:ext>
                  </a:extLst>
                </a:gridCol>
                <a:gridCol w="3271984">
                  <a:extLst>
                    <a:ext uri="{9D8B030D-6E8A-4147-A177-3AD203B41FA5}">
                      <a16:colId xmlns:a16="http://schemas.microsoft.com/office/drawing/2014/main" val="4064581165"/>
                    </a:ext>
                  </a:extLst>
                </a:gridCol>
                <a:gridCol w="783626">
                  <a:extLst>
                    <a:ext uri="{9D8B030D-6E8A-4147-A177-3AD203B41FA5}">
                      <a16:colId xmlns:a16="http://schemas.microsoft.com/office/drawing/2014/main" val="2329863327"/>
                    </a:ext>
                  </a:extLst>
                </a:gridCol>
              </a:tblGrid>
              <a:tr h="673948">
                <a:tc gridSpan="2">
                  <a:txBody>
                    <a:bodyPr/>
                    <a:lstStyle/>
                    <a:p>
                      <a:r>
                        <a:rPr lang="en-US" sz="1600" dirty="0"/>
                        <a:t>Variable</a:t>
                      </a:r>
                    </a:p>
                  </a:txBody>
                  <a:tcPr anchor="ctr"/>
                </a:tc>
                <a:tc hMerge="1">
                  <a:txBody>
                    <a:bodyPr/>
                    <a:lstStyle/>
                    <a:p>
                      <a:endParaRPr lang="en-US" dirty="0"/>
                    </a:p>
                  </a:txBody>
                  <a:tcPr/>
                </a:tc>
                <a:tc>
                  <a:txBody>
                    <a:bodyPr/>
                    <a:lstStyle/>
                    <a:p>
                      <a:r>
                        <a:rPr lang="en-US" sz="1600" dirty="0"/>
                        <a:t>Score</a:t>
                      </a:r>
                    </a:p>
                  </a:txBody>
                  <a:tcPr anchor="ctr"/>
                </a:tc>
                <a:extLst>
                  <a:ext uri="{0D108BD9-81ED-4DB2-BD59-A6C34878D82A}">
                    <a16:rowId xmlns:a16="http://schemas.microsoft.com/office/drawing/2014/main" val="1083955927"/>
                  </a:ext>
                </a:extLst>
              </a:tr>
              <a:tr h="431564">
                <a:tc rowSpan="2">
                  <a:txBody>
                    <a:bodyPr/>
                    <a:lstStyle/>
                    <a:p>
                      <a:r>
                        <a:rPr lang="en-US" sz="1600" b="1" dirty="0"/>
                        <a:t>Gender</a:t>
                      </a:r>
                    </a:p>
                  </a:txBody>
                  <a:tcPr anchor="ctr">
                    <a:lnB w="28575" cap="flat" cmpd="sng" algn="ctr">
                      <a:solidFill>
                        <a:schemeClr val="accent1"/>
                      </a:solidFill>
                      <a:prstDash val="solid"/>
                      <a:round/>
                      <a:headEnd type="none" w="med" len="med"/>
                      <a:tailEnd type="none" w="med" len="med"/>
                    </a:lnB>
                  </a:tcPr>
                </a:tc>
                <a:tc>
                  <a:txBody>
                    <a:bodyPr/>
                    <a:lstStyle/>
                    <a:p>
                      <a:r>
                        <a:rPr lang="en-US" sz="1600" dirty="0"/>
                        <a:t>Male</a:t>
                      </a:r>
                    </a:p>
                  </a:txBody>
                  <a:tcPr anchor="ctr"/>
                </a:tc>
                <a:tc>
                  <a:txBody>
                    <a:bodyPr/>
                    <a:lstStyle/>
                    <a:p>
                      <a:pPr algn="ctr"/>
                      <a:r>
                        <a:rPr lang="en-US" sz="1600" dirty="0"/>
                        <a:t>+1</a:t>
                      </a:r>
                    </a:p>
                  </a:txBody>
                  <a:tcPr anchor="ctr"/>
                </a:tc>
                <a:extLst>
                  <a:ext uri="{0D108BD9-81ED-4DB2-BD59-A6C34878D82A}">
                    <a16:rowId xmlns:a16="http://schemas.microsoft.com/office/drawing/2014/main" val="3774783616"/>
                  </a:ext>
                </a:extLst>
              </a:tr>
              <a:tr h="431564">
                <a:tc vMerge="1">
                  <a:txBody>
                    <a:bodyPr/>
                    <a:lstStyle/>
                    <a:p>
                      <a:endParaRPr lang="en-US" dirty="0"/>
                    </a:p>
                  </a:txBody>
                  <a:tcPr/>
                </a:tc>
                <a:tc>
                  <a:txBody>
                    <a:bodyPr/>
                    <a:lstStyle/>
                    <a:p>
                      <a:r>
                        <a:rPr lang="en-US" sz="1600" dirty="0"/>
                        <a:t>Female</a:t>
                      </a:r>
                    </a:p>
                  </a:txBody>
                  <a:tcPr anchor="ctr">
                    <a:lnB w="28575" cap="flat" cmpd="sng" algn="ctr">
                      <a:solidFill>
                        <a:schemeClr val="accent1"/>
                      </a:solidFill>
                      <a:prstDash val="solid"/>
                      <a:round/>
                      <a:headEnd type="none" w="med" len="med"/>
                      <a:tailEnd type="none" w="med" len="med"/>
                    </a:lnB>
                  </a:tcPr>
                </a:tc>
                <a:tc>
                  <a:txBody>
                    <a:bodyPr/>
                    <a:lstStyle/>
                    <a:p>
                      <a:pPr algn="ctr"/>
                      <a:r>
                        <a:rPr lang="en-US" sz="1600" dirty="0"/>
                        <a:t>+1</a:t>
                      </a:r>
                    </a:p>
                  </a:txBody>
                  <a:tcPr anchor="ctr">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22261032"/>
                  </a:ext>
                </a:extLst>
              </a:tr>
              <a:tr h="673948">
                <a:tc rowSpan="3">
                  <a:txBody>
                    <a:bodyPr/>
                    <a:lstStyle/>
                    <a:p>
                      <a:r>
                        <a:rPr lang="en-US" sz="1600" b="1" dirty="0"/>
                        <a:t>Clinical Symptoms</a:t>
                      </a:r>
                    </a:p>
                  </a:txBody>
                  <a:tcPr anchor="ct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tcPr>
                </a:tc>
                <a:tc>
                  <a:txBody>
                    <a:bodyPr/>
                    <a:lstStyle/>
                    <a:p>
                      <a:r>
                        <a:rPr lang="en-US" sz="1600" dirty="0"/>
                        <a:t>Absence of urticaria</a:t>
                      </a:r>
                      <a:br>
                        <a:rPr lang="en-US" sz="1600" dirty="0"/>
                      </a:br>
                      <a:r>
                        <a:rPr lang="en-US" sz="1600" dirty="0"/>
                        <a:t>and angioedema</a:t>
                      </a:r>
                    </a:p>
                  </a:txBody>
                  <a:tcPr anchor="ctr">
                    <a:lnT w="28575" cap="flat" cmpd="sng" algn="ctr">
                      <a:solidFill>
                        <a:schemeClr val="accent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a:t>
                      </a:r>
                    </a:p>
                    <a:p>
                      <a:pPr algn="ctr"/>
                      <a:endParaRPr lang="en-US" sz="1600" dirty="0"/>
                    </a:p>
                  </a:txBody>
                  <a:tcPr anchor="ctr">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566946284"/>
                  </a:ext>
                </a:extLst>
              </a:tr>
              <a:tr h="431564">
                <a:tc vMerge="1">
                  <a:txBody>
                    <a:bodyPr/>
                    <a:lstStyle/>
                    <a:p>
                      <a:endParaRPr lang="en-US" dirty="0"/>
                    </a:p>
                  </a:txBody>
                  <a:tcPr/>
                </a:tc>
                <a:tc>
                  <a:txBody>
                    <a:bodyPr/>
                    <a:lstStyle/>
                    <a:p>
                      <a:r>
                        <a:rPr lang="en-US" sz="1600" dirty="0"/>
                        <a:t>Urticaria and/or angioedema</a:t>
                      </a:r>
                    </a:p>
                  </a:txBody>
                  <a:tcPr anchor="ctr"/>
                </a:tc>
                <a:tc>
                  <a:txBody>
                    <a:bodyPr/>
                    <a:lstStyle/>
                    <a:p>
                      <a:pPr algn="ctr"/>
                      <a:r>
                        <a:rPr lang="en-US" sz="1600" dirty="0"/>
                        <a:t>-2</a:t>
                      </a:r>
                    </a:p>
                  </a:txBody>
                  <a:tcPr anchor="ctr"/>
                </a:tc>
                <a:extLst>
                  <a:ext uri="{0D108BD9-81ED-4DB2-BD59-A6C34878D82A}">
                    <a16:rowId xmlns:a16="http://schemas.microsoft.com/office/drawing/2014/main" val="1207419463"/>
                  </a:ext>
                </a:extLst>
              </a:tr>
              <a:tr h="431564">
                <a:tc vMerge="1">
                  <a:txBody>
                    <a:bodyPr/>
                    <a:lstStyle/>
                    <a:p>
                      <a:endParaRPr lang="en-US" dirty="0"/>
                    </a:p>
                  </a:txBody>
                  <a:tcPr/>
                </a:tc>
                <a:tc>
                  <a:txBody>
                    <a:bodyPr/>
                    <a:lstStyle/>
                    <a:p>
                      <a:r>
                        <a:rPr lang="en-US" sz="1600" dirty="0"/>
                        <a:t>Presyncope and/or syncope</a:t>
                      </a:r>
                    </a:p>
                  </a:txBody>
                  <a:tcPr anchor="ctr">
                    <a:lnB w="28575" cap="flat" cmpd="sng" algn="ctr">
                      <a:solidFill>
                        <a:schemeClr val="accent1"/>
                      </a:solidFill>
                      <a:prstDash val="solid"/>
                      <a:round/>
                      <a:headEnd type="none" w="med" len="med"/>
                      <a:tailEnd type="none" w="med" len="med"/>
                    </a:lnB>
                  </a:tcPr>
                </a:tc>
                <a:tc>
                  <a:txBody>
                    <a:bodyPr/>
                    <a:lstStyle/>
                    <a:p>
                      <a:pPr algn="ctr"/>
                      <a:r>
                        <a:rPr lang="en-US" sz="1600" dirty="0"/>
                        <a:t>+3</a:t>
                      </a:r>
                    </a:p>
                  </a:txBody>
                  <a:tcPr anchor="ctr">
                    <a:lnB w="285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7338142"/>
                  </a:ext>
                </a:extLst>
              </a:tr>
              <a:tr h="431564">
                <a:tc rowSpan="2">
                  <a:txBody>
                    <a:bodyPr/>
                    <a:lstStyle/>
                    <a:p>
                      <a:r>
                        <a:rPr lang="en-US" sz="1600" b="1" dirty="0"/>
                        <a:t>Tryptase*</a:t>
                      </a:r>
                    </a:p>
                  </a:txBody>
                  <a:tcPr anchor="ctr">
                    <a:lnT w="28575" cap="flat" cmpd="sng" algn="ctr">
                      <a:solidFill>
                        <a:schemeClr val="accent1"/>
                      </a:solidFill>
                      <a:prstDash val="solid"/>
                      <a:round/>
                      <a:headEnd type="none" w="med" len="med"/>
                      <a:tailEnd type="none" w="med" len="med"/>
                    </a:lnT>
                  </a:tcPr>
                </a:tc>
                <a:tc>
                  <a:txBody>
                    <a:bodyPr/>
                    <a:lstStyle/>
                    <a:p>
                      <a:r>
                        <a:rPr lang="en-US" sz="1600" dirty="0"/>
                        <a:t>&lt;15 ng/mL</a:t>
                      </a:r>
                    </a:p>
                  </a:txBody>
                  <a:tcPr anchor="ctr">
                    <a:lnT w="28575" cap="flat" cmpd="sng" algn="ctr">
                      <a:solidFill>
                        <a:schemeClr val="accent1"/>
                      </a:solidFill>
                      <a:prstDash val="solid"/>
                      <a:round/>
                      <a:headEnd type="none" w="med" len="med"/>
                      <a:tailEnd type="none" w="med" len="med"/>
                    </a:lnT>
                  </a:tcPr>
                </a:tc>
                <a:tc>
                  <a:txBody>
                    <a:bodyPr/>
                    <a:lstStyle/>
                    <a:p>
                      <a:pPr algn="ctr"/>
                      <a:r>
                        <a:rPr lang="en-US" sz="1600" dirty="0"/>
                        <a:t>-1</a:t>
                      </a:r>
                    </a:p>
                  </a:txBody>
                  <a:tcPr anchor="ctr">
                    <a:lnT w="2857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802236220"/>
                  </a:ext>
                </a:extLst>
              </a:tr>
              <a:tr h="431564">
                <a:tc vMerge="1">
                  <a:txBody>
                    <a:bodyPr/>
                    <a:lstStyle/>
                    <a:p>
                      <a:endParaRPr lang="en-US" dirty="0"/>
                    </a:p>
                  </a:txBody>
                  <a:tcPr/>
                </a:tc>
                <a:tc>
                  <a:txBody>
                    <a:bodyPr/>
                    <a:lstStyle/>
                    <a:p>
                      <a:r>
                        <a:rPr lang="en-US" sz="1600" dirty="0"/>
                        <a:t>≥25 ng/mL</a:t>
                      </a:r>
                    </a:p>
                  </a:txBody>
                  <a:tcPr anchor="ctr"/>
                </a:tc>
                <a:tc>
                  <a:txBody>
                    <a:bodyPr/>
                    <a:lstStyle/>
                    <a:p>
                      <a:pPr algn="ctr"/>
                      <a:r>
                        <a:rPr lang="en-US" sz="1600" dirty="0"/>
                        <a:t>+2</a:t>
                      </a:r>
                    </a:p>
                  </a:txBody>
                  <a:tcPr anchor="ctr"/>
                </a:tc>
                <a:extLst>
                  <a:ext uri="{0D108BD9-81ED-4DB2-BD59-A6C34878D82A}">
                    <a16:rowId xmlns:a16="http://schemas.microsoft.com/office/drawing/2014/main" val="1139020666"/>
                  </a:ext>
                </a:extLst>
              </a:tr>
            </a:tbl>
          </a:graphicData>
        </a:graphic>
      </p:graphicFrame>
      <p:sp>
        <p:nvSpPr>
          <p:cNvPr id="12" name="TextBox 11">
            <a:extLst>
              <a:ext uri="{FF2B5EF4-FFF2-40B4-BE49-F238E27FC236}">
                <a16:creationId xmlns:a16="http://schemas.microsoft.com/office/drawing/2014/main" id="{B3AB31F8-30B0-6CC8-F33A-E8F7C9D5EF7A}"/>
              </a:ext>
            </a:extLst>
          </p:cNvPr>
          <p:cNvSpPr txBox="1"/>
          <p:nvPr/>
        </p:nvSpPr>
        <p:spPr>
          <a:xfrm>
            <a:off x="6551056" y="1805647"/>
            <a:ext cx="5227343" cy="938719"/>
          </a:xfrm>
          <a:prstGeom prst="rect">
            <a:avLst/>
          </a:prstGeom>
        </p:spPr>
        <p:style>
          <a:lnRef idx="1">
            <a:schemeClr val="accent2"/>
          </a:lnRef>
          <a:fillRef idx="3">
            <a:schemeClr val="accent2"/>
          </a:fillRef>
          <a:effectRef idx="2">
            <a:schemeClr val="accent2"/>
          </a:effectRef>
          <a:fontRef idx="minor">
            <a:schemeClr val="lt1"/>
          </a:fontRef>
        </p:style>
        <p:txBody>
          <a:bodyPr wrap="square" lIns="182880" tIns="182880" rIns="182880" bIns="182880" rtlCol="0">
            <a:spAutoFit/>
          </a:bodyPr>
          <a:lstStyle/>
          <a:p>
            <a:pPr>
              <a:spcAft>
                <a:spcPts val="600"/>
              </a:spcAft>
            </a:pPr>
            <a:r>
              <a:rPr lang="en-US" sz="1600" b="1" dirty="0"/>
              <a:t>Score &lt;2: low probability of clonal MCAD</a:t>
            </a:r>
          </a:p>
          <a:p>
            <a:pPr>
              <a:spcAft>
                <a:spcPts val="600"/>
              </a:spcAft>
            </a:pPr>
            <a:r>
              <a:rPr lang="en-US" sz="1600" b="1" dirty="0"/>
              <a:t>Score ≥2: high probability of clonal MCAD</a:t>
            </a:r>
          </a:p>
        </p:txBody>
      </p:sp>
      <p:sp>
        <p:nvSpPr>
          <p:cNvPr id="13" name="TextBox 12">
            <a:extLst>
              <a:ext uri="{FF2B5EF4-FFF2-40B4-BE49-F238E27FC236}">
                <a16:creationId xmlns:a16="http://schemas.microsoft.com/office/drawing/2014/main" id="{C53C2B79-B4E2-8048-BAEB-87F4D491476D}"/>
              </a:ext>
            </a:extLst>
          </p:cNvPr>
          <p:cNvSpPr txBox="1"/>
          <p:nvPr/>
        </p:nvSpPr>
        <p:spPr>
          <a:xfrm>
            <a:off x="6551056" y="2994143"/>
            <a:ext cx="2453580" cy="815608"/>
          </a:xfrm>
          <a:prstGeom prst="rect">
            <a:avLst/>
          </a:prstGeom>
        </p:spPr>
        <p:style>
          <a:lnRef idx="1">
            <a:schemeClr val="accent6"/>
          </a:lnRef>
          <a:fillRef idx="3">
            <a:schemeClr val="accent6"/>
          </a:fillRef>
          <a:effectRef idx="2">
            <a:schemeClr val="accent6"/>
          </a:effectRef>
          <a:fontRef idx="minor">
            <a:schemeClr val="lt1"/>
          </a:fontRef>
        </p:style>
        <p:txBody>
          <a:bodyPr wrap="square" lIns="182880" tIns="182880" rIns="182880" bIns="182880" rtlCol="0">
            <a:spAutoFit/>
          </a:bodyPr>
          <a:lstStyle/>
          <a:p>
            <a:pPr>
              <a:spcAft>
                <a:spcPts val="600"/>
              </a:spcAft>
            </a:pPr>
            <a:r>
              <a:rPr lang="en-US" sz="1200" dirty="0"/>
              <a:t>Sensitivity: 0.92</a:t>
            </a:r>
          </a:p>
          <a:p>
            <a:pPr>
              <a:spcAft>
                <a:spcPts val="600"/>
              </a:spcAft>
            </a:pPr>
            <a:r>
              <a:rPr lang="en-US" sz="1200" dirty="0"/>
              <a:t>Positive Predictive Value: 0.89</a:t>
            </a:r>
          </a:p>
        </p:txBody>
      </p:sp>
      <p:sp>
        <p:nvSpPr>
          <p:cNvPr id="14" name="TextBox 13">
            <a:extLst>
              <a:ext uri="{FF2B5EF4-FFF2-40B4-BE49-F238E27FC236}">
                <a16:creationId xmlns:a16="http://schemas.microsoft.com/office/drawing/2014/main" id="{DAF1B60E-AF79-499E-941C-A14CD7B8E863}"/>
              </a:ext>
            </a:extLst>
          </p:cNvPr>
          <p:cNvSpPr txBox="1"/>
          <p:nvPr/>
        </p:nvSpPr>
        <p:spPr>
          <a:xfrm>
            <a:off x="9123179" y="2994143"/>
            <a:ext cx="2655220" cy="815608"/>
          </a:xfrm>
          <a:prstGeom prst="rect">
            <a:avLst/>
          </a:prstGeom>
        </p:spPr>
        <p:style>
          <a:lnRef idx="1">
            <a:schemeClr val="accent6"/>
          </a:lnRef>
          <a:fillRef idx="3">
            <a:schemeClr val="accent6"/>
          </a:fillRef>
          <a:effectRef idx="2">
            <a:schemeClr val="accent6"/>
          </a:effectRef>
          <a:fontRef idx="minor">
            <a:schemeClr val="lt1"/>
          </a:fontRef>
        </p:style>
        <p:txBody>
          <a:bodyPr wrap="square" lIns="182880" tIns="182880" rIns="182880" bIns="182880" rtlCol="0">
            <a:spAutoFit/>
          </a:bodyPr>
          <a:lstStyle/>
          <a:p>
            <a:pPr>
              <a:spcAft>
                <a:spcPts val="600"/>
              </a:spcAft>
            </a:pPr>
            <a:r>
              <a:rPr lang="en-US" sz="1200" dirty="0"/>
              <a:t>Specificity: 0.81</a:t>
            </a:r>
          </a:p>
          <a:p>
            <a:pPr>
              <a:spcAft>
                <a:spcPts val="600"/>
              </a:spcAft>
            </a:pPr>
            <a:r>
              <a:rPr lang="en-US" sz="1200" dirty="0"/>
              <a:t>Negative Predictive Value: 0.87</a:t>
            </a:r>
          </a:p>
        </p:txBody>
      </p:sp>
    </p:spTree>
    <p:extLst>
      <p:ext uri="{BB962C8B-B14F-4D97-AF65-F5344CB8AC3E}">
        <p14:creationId xmlns:p14="http://schemas.microsoft.com/office/powerpoint/2010/main" val="67719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DC17-A973-0DE5-070C-3B42F18F0DB1}"/>
              </a:ext>
            </a:extLst>
          </p:cNvPr>
          <p:cNvSpPr>
            <a:spLocks noGrp="1"/>
          </p:cNvSpPr>
          <p:nvPr>
            <p:ph type="title"/>
          </p:nvPr>
        </p:nvSpPr>
        <p:spPr>
          <a:xfrm>
            <a:off x="609600" y="199505"/>
            <a:ext cx="10744200" cy="1185577"/>
          </a:xfrm>
        </p:spPr>
        <p:txBody>
          <a:bodyPr/>
          <a:lstStyle/>
          <a:p>
            <a:r>
              <a:rPr lang="en-US" dirty="0"/>
              <a:t>Multidisciplinary Approach to Management of Non-Advanced Systemic Mastocytosis</a:t>
            </a:r>
          </a:p>
        </p:txBody>
      </p:sp>
      <p:sp>
        <p:nvSpPr>
          <p:cNvPr id="3" name="Content Placeholder 2">
            <a:extLst>
              <a:ext uri="{FF2B5EF4-FFF2-40B4-BE49-F238E27FC236}">
                <a16:creationId xmlns:a16="http://schemas.microsoft.com/office/drawing/2014/main" id="{253B8614-E250-D219-711E-4E5E4536C5FF}"/>
              </a:ext>
            </a:extLst>
          </p:cNvPr>
          <p:cNvSpPr>
            <a:spLocks noGrp="1"/>
          </p:cNvSpPr>
          <p:nvPr>
            <p:ph sz="half" idx="1"/>
          </p:nvPr>
        </p:nvSpPr>
        <p:spPr>
          <a:xfrm>
            <a:off x="609600" y="1496291"/>
            <a:ext cx="5181600" cy="4680672"/>
          </a:xfrm>
        </p:spPr>
        <p:txBody>
          <a:bodyPr>
            <a:normAutofit/>
          </a:bodyPr>
          <a:lstStyle/>
          <a:p>
            <a:r>
              <a:rPr lang="en-US" dirty="0"/>
              <a:t>Hematologist and hematopathologist</a:t>
            </a:r>
          </a:p>
          <a:p>
            <a:pPr lvl="1"/>
            <a:r>
              <a:rPr lang="en-US" dirty="0"/>
              <a:t>Initial diagnosis of systemic mastocytosis (bone marrow biopsy)</a:t>
            </a:r>
          </a:p>
          <a:p>
            <a:pPr lvl="1"/>
            <a:r>
              <a:rPr lang="en-US" dirty="0"/>
              <a:t>Management of advanced systemic mastocytosis </a:t>
            </a:r>
          </a:p>
          <a:p>
            <a:r>
              <a:rPr lang="en-US" dirty="0"/>
              <a:t>Allergist and Immunologist</a:t>
            </a:r>
          </a:p>
          <a:p>
            <a:pPr lvl="1"/>
            <a:r>
              <a:rPr lang="en-US" dirty="0"/>
              <a:t>General management of the patient </a:t>
            </a:r>
          </a:p>
          <a:p>
            <a:pPr lvl="1"/>
            <a:r>
              <a:rPr lang="en-US" dirty="0"/>
              <a:t>Mast cell activation symptoms, anaphylaxis</a:t>
            </a:r>
          </a:p>
          <a:p>
            <a:pPr lvl="1"/>
            <a:r>
              <a:rPr lang="en-US" dirty="0"/>
              <a:t>Venom allergy</a:t>
            </a:r>
          </a:p>
          <a:p>
            <a:endParaRPr lang="en-US" dirty="0"/>
          </a:p>
        </p:txBody>
      </p:sp>
      <p:sp>
        <p:nvSpPr>
          <p:cNvPr id="6" name="Content Placeholder 5">
            <a:extLst>
              <a:ext uri="{FF2B5EF4-FFF2-40B4-BE49-F238E27FC236}">
                <a16:creationId xmlns:a16="http://schemas.microsoft.com/office/drawing/2014/main" id="{6C6552C5-DBCE-E7F6-176E-2DFA54CB2616}"/>
              </a:ext>
            </a:extLst>
          </p:cNvPr>
          <p:cNvSpPr>
            <a:spLocks noGrp="1"/>
          </p:cNvSpPr>
          <p:nvPr>
            <p:ph sz="half" idx="2"/>
          </p:nvPr>
        </p:nvSpPr>
        <p:spPr>
          <a:xfrm>
            <a:off x="5943600" y="1496291"/>
            <a:ext cx="5181600" cy="4680672"/>
          </a:xfrm>
        </p:spPr>
        <p:txBody>
          <a:bodyPr>
            <a:normAutofit/>
          </a:bodyPr>
          <a:lstStyle/>
          <a:p>
            <a:r>
              <a:rPr lang="en-US" dirty="0"/>
              <a:t>Gastroenterologist</a:t>
            </a:r>
          </a:p>
          <a:p>
            <a:pPr lvl="1"/>
            <a:r>
              <a:rPr lang="en-US" dirty="0"/>
              <a:t>Management of GI symptoms (abdominal pain, nausea, vomiting, diarrhea)</a:t>
            </a:r>
          </a:p>
          <a:p>
            <a:pPr lvl="1"/>
            <a:r>
              <a:rPr lang="en-US" dirty="0"/>
              <a:t>Endoscopic evaluation with biopsies</a:t>
            </a:r>
          </a:p>
          <a:p>
            <a:r>
              <a:rPr lang="en-US" dirty="0"/>
              <a:t>Endocrinologist</a:t>
            </a:r>
          </a:p>
          <a:p>
            <a:pPr lvl="1"/>
            <a:r>
              <a:rPr lang="en-US" dirty="0"/>
              <a:t>Osteoporosis</a:t>
            </a:r>
          </a:p>
          <a:p>
            <a:endParaRPr lang="en-US" dirty="0"/>
          </a:p>
          <a:p>
            <a:endParaRPr lang="en-US" dirty="0"/>
          </a:p>
        </p:txBody>
      </p:sp>
      <p:sp>
        <p:nvSpPr>
          <p:cNvPr id="5" name="Footer Placeholder 4">
            <a:extLst>
              <a:ext uri="{FF2B5EF4-FFF2-40B4-BE49-F238E27FC236}">
                <a16:creationId xmlns:a16="http://schemas.microsoft.com/office/drawing/2014/main" id="{AD5A4977-2CD7-A409-DE69-90B43C715FF4}"/>
              </a:ext>
            </a:extLst>
          </p:cNvPr>
          <p:cNvSpPr>
            <a:spLocks noGrp="1"/>
          </p:cNvSpPr>
          <p:nvPr>
            <p:ph type="ftr" sz="quarter" idx="3"/>
          </p:nvPr>
        </p:nvSpPr>
        <p:spPr>
          <a:xfrm>
            <a:off x="609600" y="6356350"/>
            <a:ext cx="11038114" cy="442913"/>
          </a:xfrm>
        </p:spPr>
        <p:txBody>
          <a:bodyPr/>
          <a:lstStyle/>
          <a:p>
            <a:r>
              <a:rPr lang="en-US" sz="1200" dirty="0"/>
              <a:t>GI, gastrointestinal. </a:t>
            </a:r>
          </a:p>
          <a:p>
            <a:r>
              <a:rPr lang="en-US" sz="1200" dirty="0" err="1"/>
              <a:t>Sciumè</a:t>
            </a:r>
            <a:r>
              <a:rPr lang="en-US" sz="1200" dirty="0"/>
              <a:t> M, et al. </a:t>
            </a:r>
            <a:r>
              <a:rPr lang="en-US" sz="1200" i="1" dirty="0"/>
              <a:t>Pharmaceuticals (Basel). </a:t>
            </a:r>
            <a:r>
              <a:rPr lang="en-US" sz="1200" dirty="0"/>
              <a:t>2022;15(6);78</a:t>
            </a:r>
            <a:r>
              <a:rPr lang="en-US" sz="1200" b="1" dirty="0">
                <a:latin typeface="Arial" panose="020B0604020202020204" pitchFamily="34" charset="0"/>
              </a:rPr>
              <a:t>; </a:t>
            </a:r>
            <a:r>
              <a:rPr lang="en-US" sz="1200" dirty="0"/>
              <a:t>Valent P, et al. </a:t>
            </a:r>
            <a:r>
              <a:rPr lang="de-DE" sz="1200" i="1" dirty="0"/>
              <a:t>Wien </a:t>
            </a:r>
            <a:r>
              <a:rPr lang="de-DE" sz="1200" i="1" dirty="0" err="1"/>
              <a:t>Klin</a:t>
            </a:r>
            <a:r>
              <a:rPr lang="de-DE" sz="1200" i="1" dirty="0"/>
              <a:t> </a:t>
            </a:r>
            <a:r>
              <a:rPr lang="de-DE" sz="1200" i="1" dirty="0" err="1"/>
              <a:t>Wochenschr</a:t>
            </a:r>
            <a:r>
              <a:rPr lang="de-DE" sz="1200" dirty="0"/>
              <a:t>. 2004;116/19–20: 647-51.;</a:t>
            </a:r>
            <a:r>
              <a:rPr lang="en-US" sz="1200" dirty="0"/>
              <a:t> Zanelli M, et al. </a:t>
            </a:r>
            <a:r>
              <a:rPr lang="en-US" sz="1200" i="1" dirty="0"/>
              <a:t>Cancers (Basel). </a:t>
            </a:r>
            <a:r>
              <a:rPr lang="en-US" sz="1200" dirty="0"/>
              <a:t>2021;13(13):331 6; </a:t>
            </a:r>
            <a:r>
              <a:rPr lang="en-US" sz="1200" dirty="0" err="1"/>
              <a:t>Zanotti</a:t>
            </a:r>
            <a:r>
              <a:rPr lang="en-US" sz="1200" dirty="0"/>
              <a:t> R, et al. </a:t>
            </a:r>
            <a:r>
              <a:rPr lang="en-US" sz="1200" i="1" dirty="0" err="1"/>
              <a:t>Mediterr</a:t>
            </a:r>
            <a:r>
              <a:rPr lang="en-US" sz="1200" i="1" dirty="0"/>
              <a:t> J </a:t>
            </a:r>
            <a:r>
              <a:rPr lang="en-US" sz="1200" i="1" dirty="0" err="1"/>
              <a:t>Heamatol</a:t>
            </a:r>
            <a:r>
              <a:rPr lang="en-US" sz="1200" i="1" dirty="0"/>
              <a:t> Infect Dis</a:t>
            </a:r>
            <a:r>
              <a:rPr lang="en-US" sz="1200" dirty="0"/>
              <a:t>. 2021;13(1):e2021068. </a:t>
            </a:r>
          </a:p>
        </p:txBody>
      </p:sp>
    </p:spTree>
    <p:extLst>
      <p:ext uri="{BB962C8B-B14F-4D97-AF65-F5344CB8AC3E}">
        <p14:creationId xmlns:p14="http://schemas.microsoft.com/office/powerpoint/2010/main" val="4286295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DC17-A973-0DE5-070C-3B42F18F0DB1}"/>
              </a:ext>
            </a:extLst>
          </p:cNvPr>
          <p:cNvSpPr>
            <a:spLocks noGrp="1"/>
          </p:cNvSpPr>
          <p:nvPr>
            <p:ph type="title"/>
          </p:nvPr>
        </p:nvSpPr>
        <p:spPr>
          <a:xfrm>
            <a:off x="609600" y="199505"/>
            <a:ext cx="10744200" cy="1185577"/>
          </a:xfrm>
        </p:spPr>
        <p:txBody>
          <a:bodyPr/>
          <a:lstStyle/>
          <a:p>
            <a:r>
              <a:rPr lang="en-US" dirty="0"/>
              <a:t>Referral Centers</a:t>
            </a:r>
          </a:p>
        </p:txBody>
      </p:sp>
      <p:sp>
        <p:nvSpPr>
          <p:cNvPr id="3" name="Content Placeholder 2">
            <a:extLst>
              <a:ext uri="{FF2B5EF4-FFF2-40B4-BE49-F238E27FC236}">
                <a16:creationId xmlns:a16="http://schemas.microsoft.com/office/drawing/2014/main" id="{253B8614-E250-D219-711E-4E5E4536C5FF}"/>
              </a:ext>
            </a:extLst>
          </p:cNvPr>
          <p:cNvSpPr>
            <a:spLocks noGrp="1"/>
          </p:cNvSpPr>
          <p:nvPr>
            <p:ph idx="1"/>
          </p:nvPr>
        </p:nvSpPr>
        <p:spPr>
          <a:xfrm>
            <a:off x="4738352" y="1817351"/>
            <a:ext cx="7029105" cy="4383423"/>
          </a:xfrm>
        </p:spPr>
        <p:txBody>
          <a:bodyPr>
            <a:normAutofit/>
          </a:bodyPr>
          <a:lstStyle/>
          <a:p>
            <a:r>
              <a:rPr lang="en-US" dirty="0"/>
              <a:t>American Initiative in Mast Cell Diseases (AIM)</a:t>
            </a:r>
          </a:p>
          <a:p>
            <a:pPr marL="457200" lvl="1" indent="0">
              <a:buNone/>
            </a:pPr>
            <a:r>
              <a:rPr lang="en-US" dirty="0">
                <a:hlinkClick r:id="rId2"/>
              </a:rPr>
              <a:t>www.aimcd.net</a:t>
            </a:r>
            <a:endParaRPr lang="en-US" dirty="0"/>
          </a:p>
          <a:p>
            <a:pPr lvl="1"/>
            <a:endParaRPr lang="en-US" dirty="0"/>
          </a:p>
          <a:p>
            <a:pPr lvl="1"/>
            <a:endParaRPr lang="en-US" dirty="0"/>
          </a:p>
          <a:p>
            <a:pPr lvl="1"/>
            <a:endParaRPr lang="en-US" dirty="0"/>
          </a:p>
          <a:p>
            <a:r>
              <a:rPr lang="en-US" dirty="0"/>
              <a:t>European Competence Network on </a:t>
            </a:r>
            <a:r>
              <a:rPr lang="en-US" dirty="0" err="1"/>
              <a:t>Mastocytosis</a:t>
            </a:r>
            <a:r>
              <a:rPr lang="en-US" dirty="0"/>
              <a:t> (ECNM)</a:t>
            </a:r>
          </a:p>
          <a:p>
            <a:pPr marL="457200" lvl="1" indent="0">
              <a:buNone/>
            </a:pPr>
            <a:r>
              <a:rPr lang="en-US" dirty="0">
                <a:hlinkClick r:id="rId3"/>
              </a:rPr>
              <a:t>ECNM - The European Competence Network on </a:t>
            </a:r>
            <a:r>
              <a:rPr lang="en-US" dirty="0" err="1">
                <a:hlinkClick r:id="rId3"/>
              </a:rPr>
              <a:t>Mastocytosis</a:t>
            </a:r>
            <a:r>
              <a:rPr lang="en-US" dirty="0">
                <a:hlinkClick r:id="rId3"/>
              </a:rPr>
              <a:t> (meduniwien.ac.at)</a:t>
            </a:r>
            <a:endParaRPr lang="en-US" dirty="0"/>
          </a:p>
          <a:p>
            <a:pPr lvl="1"/>
            <a:endParaRPr lang="en-US" dirty="0"/>
          </a:p>
          <a:p>
            <a:pPr lvl="1"/>
            <a:endParaRPr lang="en-US" dirty="0"/>
          </a:p>
          <a:p>
            <a:pPr lvl="1"/>
            <a:endParaRPr lang="en-US" dirty="0"/>
          </a:p>
          <a:p>
            <a:endParaRPr lang="en-US" dirty="0"/>
          </a:p>
          <a:p>
            <a:endParaRPr lang="en-US" dirty="0"/>
          </a:p>
        </p:txBody>
      </p:sp>
      <p:pic>
        <p:nvPicPr>
          <p:cNvPr id="1026" name="Picture 2" descr="AIM Logo - Home">
            <a:extLst>
              <a:ext uri="{FF2B5EF4-FFF2-40B4-BE49-F238E27FC236}">
                <a16:creationId xmlns:a16="http://schemas.microsoft.com/office/drawing/2014/main" id="{540F2D56-7A6F-845D-258E-463F5893D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14" y="1513316"/>
            <a:ext cx="3094897" cy="1474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F7FED47B-3894-95D2-255C-945CAD4738E1}"/>
              </a:ext>
            </a:extLst>
          </p:cNvPr>
          <p:cNvGrpSpPr/>
          <p:nvPr/>
        </p:nvGrpSpPr>
        <p:grpSpPr>
          <a:xfrm>
            <a:off x="782229" y="3349822"/>
            <a:ext cx="3553496" cy="2508161"/>
            <a:chOff x="838200" y="3067406"/>
            <a:chExt cx="3553496" cy="2508161"/>
          </a:xfrm>
        </p:grpSpPr>
        <p:pic>
          <p:nvPicPr>
            <p:cNvPr id="1031" name="Picture 7" descr="Map of Europe">
              <a:extLst>
                <a:ext uri="{FF2B5EF4-FFF2-40B4-BE49-F238E27FC236}">
                  <a16:creationId xmlns:a16="http://schemas.microsoft.com/office/drawing/2014/main" id="{9B926803-1B12-FA40-1359-BC058AB9C9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857" y="3067406"/>
              <a:ext cx="2654139" cy="25081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4E87446-BC07-7BE2-BF7D-D24EDE4DBCC0}"/>
                </a:ext>
              </a:extLst>
            </p:cNvPr>
            <p:cNvSpPr/>
            <p:nvPr/>
          </p:nvSpPr>
          <p:spPr>
            <a:xfrm>
              <a:off x="838200" y="3790595"/>
              <a:ext cx="3553496" cy="98746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DA18E12-1BD1-2D66-94CD-3F203E4018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4739"/>
            <a:stretch/>
          </p:blipFill>
          <p:spPr bwMode="auto">
            <a:xfrm>
              <a:off x="965916" y="3854839"/>
              <a:ext cx="3425780" cy="8890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175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187</TotalTime>
  <Words>864</Words>
  <Application>Microsoft Macintosh PowerPoint</Application>
  <PresentationFormat>Widescreen</PresentationFormat>
  <Paragraphs>98</Paragraphs>
  <Slides>9</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 Unicode MS</vt:lpstr>
      <vt:lpstr>Arial</vt:lpstr>
      <vt:lpstr>Calibri</vt:lpstr>
      <vt:lpstr>Calibri Light</vt:lpstr>
      <vt:lpstr>Cambria Math</vt:lpstr>
      <vt:lpstr>Century Gothic</vt:lpstr>
      <vt:lpstr>Trebuchet MS</vt:lpstr>
      <vt:lpstr>HemOnc22</vt:lpstr>
      <vt:lpstr>Office Theme</vt:lpstr>
      <vt:lpstr>1_HemOnc22</vt:lpstr>
      <vt:lpstr>Who Are the Key Players for a Multidisciplinary Approach to Diagnosis and Management of Non-Advanced Systemic Mastocytosis? </vt:lpstr>
      <vt:lpstr>PowerPoint Presentation</vt:lpstr>
      <vt:lpstr>Disclaimer</vt:lpstr>
      <vt:lpstr>Clinically Relevant Mediators Released from Mast Cells and Putative Effects</vt:lpstr>
      <vt:lpstr>Presentation of Non-Advanced Systemic Mastocytosis</vt:lpstr>
      <vt:lpstr>REMA Score to Predict Mastocytosis in Patients with Mast Cell Activation Symptoms</vt:lpstr>
      <vt:lpstr>Multidisciplinary Approach to Management of Non-Advanced Systemic Mastocytosis</vt:lpstr>
      <vt:lpstr>Referral Centers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key players for a multidisciplinary approach to diagnosis and management of mastocytosis?</dc:title>
  <dc:subject/>
  <dc:creator>MedEd On The Go</dc:creator>
  <cp:keywords/>
  <dc:description/>
  <cp:lastModifiedBy>Moriah Diethorn</cp:lastModifiedBy>
  <cp:revision>19</cp:revision>
  <dcterms:created xsi:type="dcterms:W3CDTF">2023-04-17T15:52:24Z</dcterms:created>
  <dcterms:modified xsi:type="dcterms:W3CDTF">2023-06-07T20:46:50Z</dcterms:modified>
  <cp:category/>
</cp:coreProperties>
</file>