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5"/>
  </p:notesMasterIdLst>
  <p:sldIdLst>
    <p:sldId id="256" r:id="rId3"/>
    <p:sldId id="2591" r:id="rId4"/>
    <p:sldId id="2592" r:id="rId5"/>
    <p:sldId id="2586" r:id="rId6"/>
    <p:sldId id="2590" r:id="rId7"/>
    <p:sldId id="475" r:id="rId8"/>
    <p:sldId id="262" r:id="rId9"/>
    <p:sldId id="263" r:id="rId10"/>
    <p:sldId id="264" r:id="rId11"/>
    <p:sldId id="265" r:id="rId12"/>
    <p:sldId id="266" r:id="rId13"/>
    <p:sldId id="25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1FF42040-9854-C85D-2553-FFB58F3C2152}" name="Haemin Go" initials="HG" userId="S::hgo@ushealthconnect.com::f4f74a36-2ed4-469e-99f1-5e82f235753e" providerId="AD"/>
  <p188:author id="{FCEEAE9A-29B5-3A11-DC2A-65BC293BB5B9}" name="Amanda Mulder" initials="AM" userId="S::amulder@ushealthconnect.com::2979cb05-1f38-4943-bcba-142be133c0a2" providerId="AD"/>
  <p188:author id="{BEC46FB8-8ADC-52D1-339B-C0AC3D7B09CC}" name="Libby Lurwick" initials="LL" userId="S::elurwick@ushealthconnect.com::b676353a-ba99-4d17-9af1-d81611d12622"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884" autoAdjust="0"/>
  </p:normalViewPr>
  <p:slideViewPr>
    <p:cSldViewPr snapToGrid="0" snapToObjects="1">
      <p:cViewPr varScale="1">
        <p:scale>
          <a:sx n="111" d="100"/>
          <a:sy n="111" d="100"/>
        </p:scale>
        <p:origin x="108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5DD47-8F5A-AB41-BD87-BF4FC7EF9EFD}"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BB220-080A-754A-82DD-A43FF9BD35E7}" type="slidenum">
              <a:rPr lang="en-GB" smtClean="0"/>
              <a:t>‹#›</a:t>
            </a:fld>
            <a:endParaRPr lang="en-GB"/>
          </a:p>
        </p:txBody>
      </p:sp>
    </p:spTree>
    <p:extLst>
      <p:ext uri="{BB962C8B-B14F-4D97-AF65-F5344CB8AC3E}">
        <p14:creationId xmlns:p14="http://schemas.microsoft.com/office/powerpoint/2010/main" val="3792155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8CA8A-F443-BF44-A924-0060C4A863C0}" type="slidenum">
              <a:rPr lang="en-US" smtClean="0"/>
              <a:t>4</a:t>
            </a:fld>
            <a:endParaRPr lang="en-US"/>
          </a:p>
        </p:txBody>
      </p:sp>
    </p:spTree>
    <p:extLst>
      <p:ext uri="{BB962C8B-B14F-4D97-AF65-F5344CB8AC3E}">
        <p14:creationId xmlns:p14="http://schemas.microsoft.com/office/powerpoint/2010/main" val="11990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6479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2470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52119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48428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391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113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15351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90543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29894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9770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1296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583971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6449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85321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53619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5595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77900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93760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173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4986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3025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394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07889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50887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201265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8"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ojrd.biomedcentral.com/articles/10.1186/s13023-021-02035-5#Fig3" TargetMode="External"/><Relationship Id="rId2" Type="http://schemas.openxmlformats.org/officeDocument/2006/relationships/hyperlink" Target="https://ojrd.biomedcentral.com/articles/10.1186/s13023-021-02035-5"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4690-7D09-F945-A581-C4D27EA6799B}"/>
              </a:ext>
            </a:extLst>
          </p:cNvPr>
          <p:cNvSpPr>
            <a:spLocks noGrp="1"/>
          </p:cNvSpPr>
          <p:nvPr>
            <p:ph type="title"/>
          </p:nvPr>
        </p:nvSpPr>
        <p:spPr>
          <a:xfrm>
            <a:off x="609601" y="1709738"/>
            <a:ext cx="10515600" cy="2852737"/>
          </a:xfrm>
        </p:spPr>
        <p:txBody>
          <a:bodyPr>
            <a:normAutofit fontScale="90000"/>
          </a:bodyPr>
          <a:lstStyle/>
          <a:p>
            <a:r>
              <a:rPr lang="en-US" dirty="0"/>
              <a:t>How Do You Diagnose and Assess Symptom Burden When Non-Advanced Systemic </a:t>
            </a:r>
            <a:r>
              <a:rPr lang="en-US" dirty="0" err="1"/>
              <a:t>Mastocytosis</a:t>
            </a:r>
            <a:r>
              <a:rPr lang="en-US" dirty="0"/>
              <a:t> Is Suspected?</a:t>
            </a:r>
            <a:endParaRPr lang="en-GB" dirty="0"/>
          </a:p>
        </p:txBody>
      </p:sp>
      <p:sp>
        <p:nvSpPr>
          <p:cNvPr id="3" name="Subtitle 2">
            <a:extLst>
              <a:ext uri="{FF2B5EF4-FFF2-40B4-BE49-F238E27FC236}">
                <a16:creationId xmlns:a16="http://schemas.microsoft.com/office/drawing/2014/main" id="{52A02305-7606-0A42-8AA6-F80F858D4EC0}"/>
              </a:ext>
            </a:extLst>
          </p:cNvPr>
          <p:cNvSpPr>
            <a:spLocks noGrp="1"/>
          </p:cNvSpPr>
          <p:nvPr>
            <p:ph type="body" idx="1"/>
          </p:nvPr>
        </p:nvSpPr>
        <p:spPr>
          <a:xfrm>
            <a:off x="609601" y="4589463"/>
            <a:ext cx="10515600" cy="1500187"/>
          </a:xfrm>
        </p:spPr>
        <p:txBody>
          <a:bodyPr>
            <a:normAutofit/>
          </a:bodyPr>
          <a:lstStyle/>
          <a:p>
            <a:r>
              <a:rPr lang="en-GB" b="1" dirty="0">
                <a:solidFill>
                  <a:schemeClr val="accent3"/>
                </a:solidFill>
              </a:rPr>
              <a:t>Deepti H. Radia, MD</a:t>
            </a:r>
            <a:br>
              <a:rPr lang="en-GB" dirty="0"/>
            </a:br>
            <a:r>
              <a:rPr lang="en-US" dirty="0"/>
              <a:t>Hematology</a:t>
            </a:r>
            <a:r>
              <a:rPr lang="en-GB" dirty="0"/>
              <a:t> Consultant</a:t>
            </a:r>
            <a:br>
              <a:rPr lang="en-GB" dirty="0"/>
            </a:br>
            <a:r>
              <a:rPr lang="en-GB" dirty="0"/>
              <a:t>Guy’s &amp; St Thomas’ Hospitals NHS Foundation Trust</a:t>
            </a:r>
            <a:br>
              <a:rPr lang="en-GB" dirty="0"/>
            </a:br>
            <a:r>
              <a:rPr lang="en-GB" dirty="0"/>
              <a:t>London, UK</a:t>
            </a:r>
          </a:p>
        </p:txBody>
      </p:sp>
    </p:spTree>
    <p:extLst>
      <p:ext uri="{BB962C8B-B14F-4D97-AF65-F5344CB8AC3E}">
        <p14:creationId xmlns:p14="http://schemas.microsoft.com/office/powerpoint/2010/main" val="53908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84F16C2-D1B9-16C0-5BC5-BA7EB7AD24AD}"/>
              </a:ext>
            </a:extLst>
          </p:cNvPr>
          <p:cNvSpPr>
            <a:spLocks noGrp="1"/>
          </p:cNvSpPr>
          <p:nvPr>
            <p:ph type="ftr" sz="quarter" idx="3"/>
          </p:nvPr>
        </p:nvSpPr>
        <p:spPr>
          <a:xfrm>
            <a:off x="609600" y="6356350"/>
            <a:ext cx="10744199" cy="442131"/>
          </a:xfrm>
        </p:spPr>
        <p:txBody>
          <a:bodyPr/>
          <a:lstStyle/>
          <a:p>
            <a:r>
              <a:rPr lang="en-US" sz="1200" kern="100" dirty="0" err="1">
                <a:effectLst/>
                <a:latin typeface="Arial" panose="020B0604020202020204" pitchFamily="34" charset="0"/>
                <a:ea typeface="Yu Mincho" panose="02020400000000000000" pitchFamily="18" charset="-128"/>
                <a:cs typeface="Times New Roman" panose="02020603050405020304" pitchFamily="18" charset="0"/>
              </a:rPr>
              <a:t>ddPCR</a:t>
            </a: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 digital droplet polymerase chain reaction test;  PPI, proton pump inhibitor; TID, three times a day.</a:t>
            </a:r>
            <a:endParaRPr lang="en-US" sz="1200" kern="1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2" name="Title 1">
            <a:extLst>
              <a:ext uri="{FF2B5EF4-FFF2-40B4-BE49-F238E27FC236}">
                <a16:creationId xmlns:a16="http://schemas.microsoft.com/office/drawing/2014/main" id="{771DBEAE-DD8F-0E40-A7FB-3E2DE2088E31}"/>
              </a:ext>
            </a:extLst>
          </p:cNvPr>
          <p:cNvSpPr>
            <a:spLocks noGrp="1"/>
          </p:cNvSpPr>
          <p:nvPr>
            <p:ph type="title"/>
          </p:nvPr>
        </p:nvSpPr>
        <p:spPr>
          <a:xfrm>
            <a:off x="609600" y="199505"/>
            <a:ext cx="10744200" cy="1185577"/>
          </a:xfrm>
        </p:spPr>
        <p:txBody>
          <a:bodyPr/>
          <a:lstStyle/>
          <a:p>
            <a:r>
              <a:rPr lang="en-GB" dirty="0"/>
              <a:t>Patient Case</a:t>
            </a:r>
          </a:p>
        </p:txBody>
      </p:sp>
      <p:sp>
        <p:nvSpPr>
          <p:cNvPr id="4" name="Rectangle 3">
            <a:extLst>
              <a:ext uri="{FF2B5EF4-FFF2-40B4-BE49-F238E27FC236}">
                <a16:creationId xmlns:a16="http://schemas.microsoft.com/office/drawing/2014/main" id="{234DAA71-F70C-6146-B940-74A75C15CE0D}"/>
              </a:ext>
            </a:extLst>
          </p:cNvPr>
          <p:cNvSpPr/>
          <p:nvPr/>
        </p:nvSpPr>
        <p:spPr>
          <a:xfrm>
            <a:off x="609599" y="2287291"/>
            <a:ext cx="3941135" cy="3984172"/>
          </a:xfrm>
          <a:prstGeom prst="rect">
            <a:avLst/>
          </a:prstGeom>
        </p:spPr>
        <p:style>
          <a:lnRef idx="1">
            <a:schemeClr val="accent1"/>
          </a:lnRef>
          <a:fillRef idx="3">
            <a:schemeClr val="accent1"/>
          </a:fillRef>
          <a:effectRef idx="2">
            <a:schemeClr val="accent1"/>
          </a:effectRef>
          <a:fontRef idx="minor">
            <a:schemeClr val="lt1"/>
          </a:fontRef>
        </p:style>
        <p:txBody>
          <a:bodyPr lIns="182880" tIns="182880" rIns="182880" rtlCol="0" anchor="t"/>
          <a:lstStyle/>
          <a:p>
            <a:pPr>
              <a:spcAft>
                <a:spcPts val="600"/>
              </a:spcAft>
            </a:pPr>
            <a:r>
              <a:rPr lang="en-GB" sz="1400" b="1" dirty="0"/>
              <a:t>Symptom review:</a:t>
            </a:r>
          </a:p>
          <a:p>
            <a:pPr marL="285750" indent="-285750">
              <a:spcAft>
                <a:spcPts val="600"/>
              </a:spcAft>
              <a:buFont typeface="Arial" panose="020B0604020202020204" pitchFamily="34" charset="0"/>
              <a:buChar char="•"/>
            </a:pPr>
            <a:r>
              <a:rPr lang="en-GB" sz="1400" b="1" dirty="0"/>
              <a:t>General: </a:t>
            </a:r>
            <a:r>
              <a:rPr lang="en-GB" sz="1400" dirty="0"/>
              <a:t>Increased fatigue and sleep disturbance.</a:t>
            </a:r>
            <a:endParaRPr lang="en-GB" sz="1400" b="1" dirty="0"/>
          </a:p>
          <a:p>
            <a:pPr marL="285750" indent="-285750">
              <a:spcAft>
                <a:spcPts val="600"/>
              </a:spcAft>
              <a:buFont typeface="Arial" panose="020B0604020202020204" pitchFamily="34" charset="0"/>
              <a:buChar char="•"/>
            </a:pPr>
            <a:r>
              <a:rPr lang="en-GB" sz="1400" b="1" dirty="0"/>
              <a:t>Skin: </a:t>
            </a:r>
            <a:r>
              <a:rPr lang="en-GB" sz="1400" b="1" i="1" dirty="0"/>
              <a:t>Still severe itching and hot flashes. Feet particularly bad with burning sensation all the time. </a:t>
            </a:r>
          </a:p>
          <a:p>
            <a:pPr marL="285750" indent="-285750">
              <a:spcAft>
                <a:spcPts val="600"/>
              </a:spcAft>
              <a:buFont typeface="Arial" panose="020B0604020202020204" pitchFamily="34" charset="0"/>
              <a:buChar char="•"/>
            </a:pPr>
            <a:r>
              <a:rPr lang="en-GB" sz="1400" b="1" dirty="0"/>
              <a:t>GIT: </a:t>
            </a:r>
            <a:r>
              <a:rPr lang="en-GB" sz="1400" dirty="0"/>
              <a:t>Acid reflux – better with PPI and abdominal distension </a:t>
            </a:r>
            <a:r>
              <a:rPr lang="en-GB" sz="1400" b="1" i="1" dirty="0"/>
              <a:t>/ bloating. Loose motions 2-3 x day.</a:t>
            </a:r>
          </a:p>
          <a:p>
            <a:pPr marL="285750" indent="-285750">
              <a:spcAft>
                <a:spcPts val="600"/>
              </a:spcAft>
              <a:buFont typeface="Arial" panose="020B0604020202020204" pitchFamily="34" charset="0"/>
              <a:buChar char="•"/>
            </a:pPr>
            <a:r>
              <a:rPr lang="en-GB" sz="1400" b="1" dirty="0"/>
              <a:t>Cognitive issues: </a:t>
            </a:r>
            <a:r>
              <a:rPr lang="en-GB" sz="1400" dirty="0"/>
              <a:t>Mild memory impairment in recall</a:t>
            </a:r>
          </a:p>
          <a:p>
            <a:pPr marL="285750" indent="-285750">
              <a:spcAft>
                <a:spcPts val="600"/>
              </a:spcAft>
              <a:buFont typeface="Arial" panose="020B0604020202020204" pitchFamily="34" charset="0"/>
              <a:buChar char="•"/>
            </a:pPr>
            <a:r>
              <a:rPr lang="en-GB" sz="1400" b="1" dirty="0"/>
              <a:t>Anaphylaxis</a:t>
            </a:r>
            <a:r>
              <a:rPr lang="en-GB" sz="1400" dirty="0"/>
              <a:t>: No episodes</a:t>
            </a:r>
          </a:p>
        </p:txBody>
      </p:sp>
      <p:sp>
        <p:nvSpPr>
          <p:cNvPr id="5" name="Rectangle 4">
            <a:extLst>
              <a:ext uri="{FF2B5EF4-FFF2-40B4-BE49-F238E27FC236}">
                <a16:creationId xmlns:a16="http://schemas.microsoft.com/office/drawing/2014/main" id="{EFF7AECD-3CA7-8A4E-9A4E-ED76860A2757}"/>
              </a:ext>
            </a:extLst>
          </p:cNvPr>
          <p:cNvSpPr/>
          <p:nvPr/>
        </p:nvSpPr>
        <p:spPr>
          <a:xfrm>
            <a:off x="4769767" y="2287291"/>
            <a:ext cx="2970736" cy="3984172"/>
          </a:xfrm>
          <a:prstGeom prst="rect">
            <a:avLst/>
          </a:prstGeom>
        </p:spPr>
        <p:style>
          <a:lnRef idx="1">
            <a:schemeClr val="accent2"/>
          </a:lnRef>
          <a:fillRef idx="3">
            <a:schemeClr val="accent2"/>
          </a:fillRef>
          <a:effectRef idx="2">
            <a:schemeClr val="accent2"/>
          </a:effectRef>
          <a:fontRef idx="minor">
            <a:schemeClr val="lt1"/>
          </a:fontRef>
        </p:style>
        <p:txBody>
          <a:bodyPr lIns="182880" tIns="182880" rIns="0" rtlCol="0" anchor="t"/>
          <a:lstStyle/>
          <a:p>
            <a:pPr>
              <a:spcAft>
                <a:spcPts val="600"/>
              </a:spcAft>
            </a:pPr>
            <a:r>
              <a:rPr lang="en-GB" sz="1400" b="1" dirty="0"/>
              <a:t>Medications:</a:t>
            </a:r>
          </a:p>
          <a:p>
            <a:pPr marL="285750" indent="-285750">
              <a:spcAft>
                <a:spcPts val="600"/>
              </a:spcAft>
              <a:buFont typeface="Arial" panose="020B0604020202020204" pitchFamily="34" charset="0"/>
              <a:buChar char="•"/>
            </a:pPr>
            <a:r>
              <a:rPr lang="en-GB" sz="1400" b="1" i="1" dirty="0"/>
              <a:t>Fexofenadine 360mg bid</a:t>
            </a:r>
          </a:p>
          <a:p>
            <a:pPr marL="285750" indent="-285750">
              <a:spcAft>
                <a:spcPts val="600"/>
              </a:spcAft>
              <a:buFont typeface="Arial" panose="020B0604020202020204" pitchFamily="34" charset="0"/>
              <a:buChar char="•"/>
            </a:pPr>
            <a:r>
              <a:rPr lang="en-GB" sz="1400" b="1" i="1" dirty="0"/>
              <a:t>Famotidine 40mg bid</a:t>
            </a:r>
          </a:p>
          <a:p>
            <a:pPr marL="285750" indent="-285750">
              <a:spcAft>
                <a:spcPts val="600"/>
              </a:spcAft>
              <a:buFont typeface="Arial" panose="020B0604020202020204" pitchFamily="34" charset="0"/>
              <a:buChar char="•"/>
            </a:pPr>
            <a:r>
              <a:rPr lang="en-GB" sz="1400" b="1" i="1" dirty="0"/>
              <a:t>Omeprazole 20mg daily</a:t>
            </a:r>
          </a:p>
          <a:p>
            <a:pPr marL="285750" indent="-285750">
              <a:spcAft>
                <a:spcPts val="600"/>
              </a:spcAft>
              <a:buFont typeface="Arial" panose="020B0604020202020204" pitchFamily="34" charset="0"/>
              <a:buChar char="•"/>
            </a:pPr>
            <a:r>
              <a:rPr lang="en-GB" sz="1400" b="1" i="1" dirty="0"/>
              <a:t>Cetirizine 20mg TID</a:t>
            </a:r>
          </a:p>
          <a:p>
            <a:pPr marL="285750" indent="-285750">
              <a:spcAft>
                <a:spcPts val="600"/>
              </a:spcAft>
              <a:buFont typeface="Arial" panose="020B0604020202020204" pitchFamily="34" charset="0"/>
              <a:buChar char="•"/>
            </a:pPr>
            <a:r>
              <a:rPr lang="en-GB" sz="1400" dirty="0"/>
              <a:t>Aveeno cream prn</a:t>
            </a:r>
          </a:p>
          <a:p>
            <a:pPr marL="285750" indent="-285750">
              <a:spcAft>
                <a:spcPts val="600"/>
              </a:spcAft>
              <a:buFont typeface="Arial" panose="020B0604020202020204" pitchFamily="34" charset="0"/>
              <a:buChar char="•"/>
            </a:pPr>
            <a:r>
              <a:rPr lang="en-GB" sz="1400" dirty="0"/>
              <a:t>Vitamin D and Ca</a:t>
            </a:r>
          </a:p>
          <a:p>
            <a:pPr marL="285750" indent="-285750">
              <a:spcAft>
                <a:spcPts val="600"/>
              </a:spcAft>
              <a:buFont typeface="Arial" panose="020B0604020202020204" pitchFamily="34" charset="0"/>
              <a:buChar char="•"/>
            </a:pPr>
            <a:r>
              <a:rPr lang="en-GB" sz="1400" dirty="0"/>
              <a:t>Inhalers prn/regular</a:t>
            </a:r>
          </a:p>
        </p:txBody>
      </p:sp>
      <p:sp>
        <p:nvSpPr>
          <p:cNvPr id="6" name="Rectangle 5">
            <a:extLst>
              <a:ext uri="{FF2B5EF4-FFF2-40B4-BE49-F238E27FC236}">
                <a16:creationId xmlns:a16="http://schemas.microsoft.com/office/drawing/2014/main" id="{22F27833-1019-D34F-BCF8-43AA25B1C99E}"/>
              </a:ext>
            </a:extLst>
          </p:cNvPr>
          <p:cNvSpPr/>
          <p:nvPr/>
        </p:nvSpPr>
        <p:spPr>
          <a:xfrm>
            <a:off x="7959536" y="2285163"/>
            <a:ext cx="4066903" cy="3984172"/>
          </a:xfrm>
          <a:prstGeom prst="rect">
            <a:avLst/>
          </a:prstGeom>
        </p:spPr>
        <p:style>
          <a:lnRef idx="1">
            <a:schemeClr val="accent6"/>
          </a:lnRef>
          <a:fillRef idx="3">
            <a:schemeClr val="accent6"/>
          </a:fillRef>
          <a:effectRef idx="2">
            <a:schemeClr val="accent6"/>
          </a:effectRef>
          <a:fontRef idx="minor">
            <a:schemeClr val="lt1"/>
          </a:fontRef>
        </p:style>
        <p:txBody>
          <a:bodyPr lIns="182880" tIns="182880" rIns="182880" rtlCol="0" anchor="t"/>
          <a:lstStyle/>
          <a:p>
            <a:pPr>
              <a:spcAft>
                <a:spcPts val="600"/>
              </a:spcAft>
            </a:pPr>
            <a:r>
              <a:rPr lang="en-GB" sz="1400" b="1" dirty="0"/>
              <a:t>Results of investigations:</a:t>
            </a:r>
          </a:p>
          <a:p>
            <a:pPr marL="285750" indent="-285750">
              <a:spcAft>
                <a:spcPts val="600"/>
              </a:spcAft>
              <a:buFont typeface="Arial" panose="020B0604020202020204" pitchFamily="34" charset="0"/>
              <a:buChar char="•"/>
            </a:pPr>
            <a:r>
              <a:rPr lang="en-GB" sz="1400" dirty="0"/>
              <a:t>FBC: Hb 160 g/L, WBC 7.4 x 10</a:t>
            </a:r>
            <a:r>
              <a:rPr lang="en-GB" sz="1400" baseline="30000" dirty="0"/>
              <a:t>9</a:t>
            </a:r>
            <a:r>
              <a:rPr lang="en-GB" sz="1400" dirty="0"/>
              <a:t>/L, normal differential, </a:t>
            </a:r>
            <a:r>
              <a:rPr lang="en-GB" sz="1400" dirty="0" err="1"/>
              <a:t>Plts</a:t>
            </a:r>
            <a:r>
              <a:rPr lang="en-GB" sz="1400" dirty="0"/>
              <a:t> 336 x10</a:t>
            </a:r>
            <a:r>
              <a:rPr lang="en-GB" sz="1400" baseline="30000" dirty="0"/>
              <a:t>9</a:t>
            </a:r>
            <a:r>
              <a:rPr lang="en-GB" sz="1400" dirty="0"/>
              <a:t>/L</a:t>
            </a:r>
          </a:p>
          <a:p>
            <a:pPr marL="285750" indent="-285750">
              <a:spcAft>
                <a:spcPts val="600"/>
              </a:spcAft>
              <a:buFont typeface="Arial" panose="020B0604020202020204" pitchFamily="34" charset="0"/>
              <a:buChar char="•"/>
            </a:pPr>
            <a:r>
              <a:rPr lang="en-GB" sz="1400" dirty="0"/>
              <a:t>Blood film normal</a:t>
            </a:r>
          </a:p>
          <a:p>
            <a:pPr marL="285750" indent="-285750">
              <a:spcAft>
                <a:spcPts val="600"/>
              </a:spcAft>
              <a:buFont typeface="Arial" panose="020B0604020202020204" pitchFamily="34" charset="0"/>
              <a:buChar char="•"/>
            </a:pPr>
            <a:r>
              <a:rPr lang="en-GB" sz="1400" dirty="0"/>
              <a:t>Normal renal and liver profiles</a:t>
            </a:r>
          </a:p>
          <a:p>
            <a:pPr marL="285750" indent="-285750">
              <a:spcAft>
                <a:spcPts val="600"/>
              </a:spcAft>
              <a:buFont typeface="Arial" panose="020B0604020202020204" pitchFamily="34" charset="0"/>
              <a:buChar char="•"/>
            </a:pPr>
            <a:r>
              <a:rPr lang="en-GB" sz="1400" dirty="0"/>
              <a:t>Tryptase 102 ug/L</a:t>
            </a:r>
          </a:p>
          <a:p>
            <a:pPr>
              <a:spcAft>
                <a:spcPts val="600"/>
              </a:spcAft>
            </a:pPr>
            <a:r>
              <a:rPr lang="en-GB" sz="1400" b="1" dirty="0"/>
              <a:t>Screening Bone marrow biopsy:</a:t>
            </a:r>
          </a:p>
          <a:p>
            <a:pPr marL="285750" indent="-285750">
              <a:spcAft>
                <a:spcPts val="600"/>
              </a:spcAft>
              <a:buFont typeface="Arial" panose="020B0604020202020204" pitchFamily="34" charset="0"/>
              <a:buChar char="•"/>
            </a:pPr>
            <a:r>
              <a:rPr lang="en-GB" sz="1400" b="1" dirty="0"/>
              <a:t>Aspirate: </a:t>
            </a:r>
            <a:r>
              <a:rPr lang="en-GB" sz="1400" dirty="0"/>
              <a:t>Normocellular aspirate with 6% mast cells: spindle shaped and rounded.</a:t>
            </a:r>
          </a:p>
          <a:p>
            <a:pPr marL="285750" indent="-285750">
              <a:spcAft>
                <a:spcPts val="600"/>
              </a:spcAft>
              <a:buFont typeface="Arial" panose="020B0604020202020204" pitchFamily="34" charset="0"/>
              <a:buChar char="•"/>
            </a:pPr>
            <a:r>
              <a:rPr lang="en-GB" sz="1400" b="1" dirty="0"/>
              <a:t>Trephine</a:t>
            </a:r>
            <a:r>
              <a:rPr lang="en-GB" sz="1400" dirty="0"/>
              <a:t>: Systemic mastocytosis: 10-15% disease bulk. No AHN</a:t>
            </a:r>
          </a:p>
          <a:p>
            <a:pPr marL="285750" indent="-285750">
              <a:spcAft>
                <a:spcPts val="600"/>
              </a:spcAft>
              <a:buFont typeface="Arial" panose="020B0604020202020204" pitchFamily="34" charset="0"/>
              <a:buChar char="•"/>
            </a:pPr>
            <a:r>
              <a:rPr lang="en-GB" sz="1400" b="1" dirty="0"/>
              <a:t>Cytogenetics – </a:t>
            </a:r>
            <a:r>
              <a:rPr lang="en-GB" sz="1400" dirty="0"/>
              <a:t>Normal</a:t>
            </a:r>
          </a:p>
          <a:p>
            <a:pPr marL="285750" indent="-285750">
              <a:spcAft>
                <a:spcPts val="600"/>
              </a:spcAft>
              <a:buFont typeface="Arial" panose="020B0604020202020204" pitchFamily="34" charset="0"/>
              <a:buChar char="•"/>
            </a:pPr>
            <a:r>
              <a:rPr lang="en-GB" sz="1400" b="1" dirty="0"/>
              <a:t>Molecular: </a:t>
            </a:r>
            <a:r>
              <a:rPr lang="en-GB" sz="1400" dirty="0"/>
              <a:t>C-KIT D816V positive </a:t>
            </a:r>
            <a:r>
              <a:rPr lang="en-GB" sz="1400" dirty="0" err="1"/>
              <a:t>ddPCR</a:t>
            </a:r>
            <a:r>
              <a:rPr lang="en-GB" sz="1400" dirty="0"/>
              <a:t>*</a:t>
            </a:r>
          </a:p>
        </p:txBody>
      </p:sp>
      <p:sp>
        <p:nvSpPr>
          <p:cNvPr id="12" name="Content Placeholder 2">
            <a:extLst>
              <a:ext uri="{FF2B5EF4-FFF2-40B4-BE49-F238E27FC236}">
                <a16:creationId xmlns:a16="http://schemas.microsoft.com/office/drawing/2014/main" id="{21A4A74A-C2BC-D32D-D801-579D0A9A27E1}"/>
              </a:ext>
            </a:extLst>
          </p:cNvPr>
          <p:cNvSpPr txBox="1">
            <a:spLocks/>
          </p:cNvSpPr>
          <p:nvPr/>
        </p:nvSpPr>
        <p:spPr>
          <a:xfrm>
            <a:off x="609600" y="1261745"/>
            <a:ext cx="10744200" cy="55399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3"/>
                </a:solidFill>
              </a:rPr>
              <a:t>March 2021 – Consented to take part in PIONEER trial</a:t>
            </a:r>
          </a:p>
          <a:p>
            <a:pPr marL="0" indent="0">
              <a:buNone/>
            </a:pPr>
            <a:r>
              <a:rPr lang="en-GB" sz="2000" b="1" dirty="0">
                <a:solidFill>
                  <a:schemeClr val="accent3"/>
                </a:solidFill>
              </a:rPr>
              <a:t>May 2021 – Screening visit – 18 months from first review </a:t>
            </a:r>
          </a:p>
        </p:txBody>
      </p:sp>
    </p:spTree>
    <p:extLst>
      <p:ext uri="{BB962C8B-B14F-4D97-AF65-F5344CB8AC3E}">
        <p14:creationId xmlns:p14="http://schemas.microsoft.com/office/powerpoint/2010/main" val="291701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3571-22F4-D64B-9C03-0D1A42F71681}"/>
              </a:ext>
            </a:extLst>
          </p:cNvPr>
          <p:cNvSpPr>
            <a:spLocks noGrp="1"/>
          </p:cNvSpPr>
          <p:nvPr>
            <p:ph type="title"/>
          </p:nvPr>
        </p:nvSpPr>
        <p:spPr>
          <a:xfrm>
            <a:off x="609600" y="199505"/>
            <a:ext cx="10744200" cy="1185577"/>
          </a:xfrm>
        </p:spPr>
        <p:txBody>
          <a:bodyPr/>
          <a:lstStyle/>
          <a:p>
            <a:r>
              <a:rPr lang="en-GB" dirty="0"/>
              <a:t>Patient Case: Summary Points</a:t>
            </a:r>
          </a:p>
        </p:txBody>
      </p:sp>
      <p:sp>
        <p:nvSpPr>
          <p:cNvPr id="3" name="Content Placeholder 2">
            <a:extLst>
              <a:ext uri="{FF2B5EF4-FFF2-40B4-BE49-F238E27FC236}">
                <a16:creationId xmlns:a16="http://schemas.microsoft.com/office/drawing/2014/main" id="{213F7550-79D8-DC4A-A270-B9FDDC064B96}"/>
              </a:ext>
            </a:extLst>
          </p:cNvPr>
          <p:cNvSpPr>
            <a:spLocks noGrp="1"/>
          </p:cNvSpPr>
          <p:nvPr>
            <p:ph sz="half" idx="1"/>
          </p:nvPr>
        </p:nvSpPr>
        <p:spPr>
          <a:xfrm>
            <a:off x="609600" y="1496291"/>
            <a:ext cx="5181600" cy="4680672"/>
          </a:xfrm>
        </p:spPr>
        <p:txBody>
          <a:bodyPr>
            <a:normAutofit/>
          </a:bodyPr>
          <a:lstStyle/>
          <a:p>
            <a:r>
              <a:rPr lang="en-GB" dirty="0"/>
              <a:t>ISM – patients can be </a:t>
            </a:r>
            <a:r>
              <a:rPr lang="en-GB" b="1" dirty="0"/>
              <a:t>very</a:t>
            </a:r>
            <a:r>
              <a:rPr lang="en-GB" dirty="0"/>
              <a:t> symptomatic</a:t>
            </a:r>
          </a:p>
          <a:p>
            <a:r>
              <a:rPr lang="en-GB" dirty="0"/>
              <a:t>Multiple body systems affected by mast cell mediator release </a:t>
            </a:r>
          </a:p>
          <a:p>
            <a:pPr lvl="1"/>
            <a:r>
              <a:rPr lang="en-GB" dirty="0"/>
              <a:t>Skin, gut, skeletal, neuropsychiatric/cognitive, and anaphylaxis</a:t>
            </a:r>
          </a:p>
          <a:p>
            <a:r>
              <a:rPr lang="en-GB" dirty="0"/>
              <a:t>Symptoms can have a significant impact on quality of life</a:t>
            </a:r>
          </a:p>
          <a:p>
            <a:endParaRPr lang="en-GB" dirty="0"/>
          </a:p>
          <a:p>
            <a:endParaRPr lang="en-GB" dirty="0"/>
          </a:p>
        </p:txBody>
      </p:sp>
      <p:sp>
        <p:nvSpPr>
          <p:cNvPr id="5" name="Content Placeholder 4">
            <a:extLst>
              <a:ext uri="{FF2B5EF4-FFF2-40B4-BE49-F238E27FC236}">
                <a16:creationId xmlns:a16="http://schemas.microsoft.com/office/drawing/2014/main" id="{9EED1E22-5BE9-7376-F81E-13323CEC405C}"/>
              </a:ext>
            </a:extLst>
          </p:cNvPr>
          <p:cNvSpPr>
            <a:spLocks noGrp="1"/>
          </p:cNvSpPr>
          <p:nvPr>
            <p:ph sz="half" idx="2"/>
          </p:nvPr>
        </p:nvSpPr>
        <p:spPr>
          <a:xfrm>
            <a:off x="5943600" y="1496291"/>
            <a:ext cx="5181600" cy="4680672"/>
          </a:xfrm>
        </p:spPr>
        <p:txBody>
          <a:bodyPr>
            <a:normAutofit/>
          </a:bodyPr>
          <a:lstStyle/>
          <a:p>
            <a:r>
              <a:rPr lang="en-GB" dirty="0"/>
              <a:t>Multiple anti-mediator treatment combinations/high doses often needed but do not always manage all symptoms</a:t>
            </a:r>
          </a:p>
          <a:p>
            <a:r>
              <a:rPr lang="en-GB" dirty="0"/>
              <a:t>Diagnostic investigations important to classify non-advanced disease: MCIS/BMM/ISM/SSM </a:t>
            </a:r>
          </a:p>
          <a:p>
            <a:r>
              <a:rPr lang="en-GB" dirty="0"/>
              <a:t>C-KIT D816V driver mutation in &gt; 90% systemic </a:t>
            </a:r>
            <a:r>
              <a:rPr lang="en-GB" dirty="0" err="1"/>
              <a:t>mastocytosis</a:t>
            </a:r>
            <a:r>
              <a:rPr lang="en-GB" dirty="0"/>
              <a:t> patients</a:t>
            </a:r>
          </a:p>
          <a:p>
            <a:pPr lvl="1"/>
            <a:r>
              <a:rPr lang="en-GB" dirty="0"/>
              <a:t>Detected with sensitive PCR assays</a:t>
            </a:r>
          </a:p>
          <a:p>
            <a:endParaRPr lang="en-US" dirty="0"/>
          </a:p>
        </p:txBody>
      </p:sp>
    </p:spTree>
    <p:extLst>
      <p:ext uri="{BB962C8B-B14F-4D97-AF65-F5344CB8AC3E}">
        <p14:creationId xmlns:p14="http://schemas.microsoft.com/office/powerpoint/2010/main" val="154838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Non-Advanced Systemic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hlinkClick r:id="rId3"/>
              </a:rPr>
              <a:t>Mastocytosis</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 - When the Best Supportive Care is Not Enough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most recent updates to the World Health Organization (WHO) and NCCN guidelines on classifying non-advanced 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criterion and test that are relevant to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to use information from validated assessments for patient symptom reporting and risk stratification to enhance clinical assessment and inform treatment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which specialists are best suited to dealing with each type of symptom common to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Formulate approaches to provide optimal management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3"/>
          <p:cNvSpPr>
            <a:spLocks noGrp="1"/>
          </p:cNvSpPr>
          <p:nvPr>
            <p:ph type="title"/>
          </p:nvPr>
        </p:nvSpPr>
        <p:spPr>
          <a:xfrm>
            <a:off x="609600" y="200025"/>
            <a:ext cx="10744200" cy="994963"/>
          </a:xfrm>
        </p:spPr>
        <p:txBody>
          <a:bodyPr/>
          <a:lstStyle/>
          <a:p>
            <a:r>
              <a:rPr lang="en-US" dirty="0"/>
              <a:t>Burden of Mastocytosis</a:t>
            </a:r>
          </a:p>
        </p:txBody>
      </p:sp>
      <p:sp>
        <p:nvSpPr>
          <p:cNvPr id="9" name="Footer Placeholder 8">
            <a:extLst>
              <a:ext uri="{FF2B5EF4-FFF2-40B4-BE49-F238E27FC236}">
                <a16:creationId xmlns:a16="http://schemas.microsoft.com/office/drawing/2014/main" id="{D60C3746-9381-0C37-6922-BBA3A3884DA1}"/>
              </a:ext>
            </a:extLst>
          </p:cNvPr>
          <p:cNvSpPr>
            <a:spLocks noGrp="1"/>
          </p:cNvSpPr>
          <p:nvPr>
            <p:ph type="ftr" sz="quarter" idx="3"/>
          </p:nvPr>
        </p:nvSpPr>
        <p:spPr>
          <a:xfrm>
            <a:off x="609600" y="6356350"/>
            <a:ext cx="10744199" cy="442131"/>
          </a:xfrm>
        </p:spPr>
        <p:txBody>
          <a:bodyPr/>
          <a:lstStyle/>
          <a:p>
            <a:r>
              <a:rPr lang="en-US" dirty="0"/>
              <a:t>Patient reported symptoms attributed to their SM according to NIHR (2016). Note: Size of symptom relative to frequency reported.</a:t>
            </a:r>
          </a:p>
          <a:p>
            <a:r>
              <a:rPr lang="en-US" dirty="0"/>
              <a:t>AHN, systemic </a:t>
            </a:r>
            <a:r>
              <a:rPr lang="en-US" dirty="0" err="1"/>
              <a:t>mastocytosis</a:t>
            </a:r>
            <a:r>
              <a:rPr lang="en-US" dirty="0"/>
              <a:t> with associated hematologic neoplasm; ASM, aggressive systemic </a:t>
            </a:r>
            <a:r>
              <a:rPr lang="en-US" dirty="0" err="1"/>
              <a:t>mastocytosis</a:t>
            </a:r>
            <a:r>
              <a:rPr lang="en-US" dirty="0"/>
              <a:t>; BMM, bone marrow </a:t>
            </a:r>
            <a:r>
              <a:rPr lang="en-US" dirty="0" err="1"/>
              <a:t>mastocytosis</a:t>
            </a:r>
            <a:r>
              <a:rPr lang="en-US" dirty="0"/>
              <a:t>; ISM, indolent systemic </a:t>
            </a:r>
            <a:r>
              <a:rPr lang="en-US" dirty="0" err="1"/>
              <a:t>mastocytosis</a:t>
            </a:r>
            <a:r>
              <a:rPr lang="en-US" dirty="0"/>
              <a:t>; MCL, mast cell leukemia; SM, systemic </a:t>
            </a:r>
            <a:r>
              <a:rPr lang="en-US" dirty="0" err="1"/>
              <a:t>mastocytosis</a:t>
            </a:r>
            <a:r>
              <a:rPr lang="en-US" dirty="0"/>
              <a:t>; SSM, smoldering systemic </a:t>
            </a:r>
            <a:r>
              <a:rPr lang="en-US" dirty="0" err="1"/>
              <a:t>mastocytosis</a:t>
            </a:r>
            <a:r>
              <a:rPr lang="en-US" dirty="0"/>
              <a:t>.</a:t>
            </a:r>
          </a:p>
        </p:txBody>
      </p:sp>
      <p:grpSp>
        <p:nvGrpSpPr>
          <p:cNvPr id="15" name="Group 14">
            <a:extLst>
              <a:ext uri="{FF2B5EF4-FFF2-40B4-BE49-F238E27FC236}">
                <a16:creationId xmlns:a16="http://schemas.microsoft.com/office/drawing/2014/main" id="{1918F57E-5CE4-B533-5F47-5C37FE69F40F}"/>
              </a:ext>
            </a:extLst>
          </p:cNvPr>
          <p:cNvGrpSpPr/>
          <p:nvPr/>
        </p:nvGrpSpPr>
        <p:grpSpPr>
          <a:xfrm>
            <a:off x="597491" y="1102290"/>
            <a:ext cx="6071993" cy="5095538"/>
            <a:chOff x="597491" y="891495"/>
            <a:chExt cx="6323183" cy="5306333"/>
          </a:xfrm>
        </p:grpSpPr>
        <p:sp>
          <p:nvSpPr>
            <p:cNvPr id="6" name="Oval 5"/>
            <p:cNvSpPr>
              <a:spLocks noChangeArrowheads="1"/>
            </p:cNvSpPr>
            <p:nvPr/>
          </p:nvSpPr>
          <p:spPr bwMode="auto">
            <a:xfrm>
              <a:off x="3797604" y="1293319"/>
              <a:ext cx="3113511" cy="3053803"/>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lIns="91435" tIns="45718" rIns="91435" bIns="45718" anchor="ctr"/>
            <a:lstStyle/>
            <a:p>
              <a:pPr algn="ctr"/>
              <a:r>
                <a:rPr lang="en-US" sz="1600" b="1" dirty="0">
                  <a:solidFill>
                    <a:schemeClr val="bg1"/>
                  </a:solidFill>
                  <a:latin typeface="Arial" charset="0"/>
                  <a:ea typeface="MS PGothic"/>
                  <a:cs typeface="MS PGothic"/>
                </a:rPr>
                <a:t>Mast cell </a:t>
              </a:r>
            </a:p>
            <a:p>
              <a:pPr algn="ctr"/>
              <a:r>
                <a:rPr lang="en-US" sz="1600" b="1" dirty="0">
                  <a:solidFill>
                    <a:schemeClr val="bg1"/>
                  </a:solidFill>
                  <a:latin typeface="Arial" charset="0"/>
                  <a:ea typeface="MS PGothic"/>
                  <a:cs typeface="MS PGothic"/>
                </a:rPr>
                <a:t>Associated</a:t>
              </a:r>
            </a:p>
            <a:p>
              <a:pPr algn="ctr"/>
              <a:r>
                <a:rPr lang="en-US" sz="1600" b="1" dirty="0">
                  <a:solidFill>
                    <a:schemeClr val="bg1"/>
                  </a:solidFill>
                  <a:latin typeface="Arial" charset="0"/>
                  <a:ea typeface="MS PGothic"/>
                  <a:cs typeface="MS PGothic"/>
                </a:rPr>
                <a:t>Symptoms</a:t>
              </a:r>
            </a:p>
          </p:txBody>
        </p:sp>
        <p:sp>
          <p:nvSpPr>
            <p:cNvPr id="7" name="Oval 6"/>
            <p:cNvSpPr>
              <a:spLocks noChangeArrowheads="1"/>
            </p:cNvSpPr>
            <p:nvPr/>
          </p:nvSpPr>
          <p:spPr bwMode="auto">
            <a:xfrm>
              <a:off x="2453968" y="3686282"/>
              <a:ext cx="2514069" cy="2511546"/>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lIns="91435" tIns="45718" rIns="91435" bIns="45718" anchor="ctr"/>
            <a:lstStyle/>
            <a:p>
              <a:pPr algn="ctr">
                <a:defRPr/>
              </a:pPr>
              <a:r>
                <a:rPr lang="en-US" sz="1400" b="1" dirty="0">
                  <a:solidFill>
                    <a:schemeClr val="bg1"/>
                  </a:solidFill>
                  <a:latin typeface="Arial"/>
                  <a:ea typeface="ＭＳ Ｐゴシック" charset="0"/>
                  <a:cs typeface="Arial" pitchFamily="34" charset="0"/>
                </a:rPr>
                <a:t>Organ dysfunction /damage</a:t>
              </a:r>
            </a:p>
            <a:p>
              <a:pPr algn="ctr">
                <a:defRPr/>
              </a:pPr>
              <a:r>
                <a:rPr lang="en-US" sz="1400" b="1" dirty="0">
                  <a:solidFill>
                    <a:schemeClr val="bg1"/>
                  </a:solidFill>
                  <a:latin typeface="Arial"/>
                  <a:ea typeface="ＭＳ Ｐゴシック" charset="0"/>
                  <a:cs typeface="Arial" pitchFamily="34" charset="0"/>
                </a:rPr>
                <a:t>e.g. osteoporosis</a:t>
              </a:r>
            </a:p>
          </p:txBody>
        </p:sp>
        <p:sp>
          <p:nvSpPr>
            <p:cNvPr id="5" name="Oval 4"/>
            <p:cNvSpPr>
              <a:spLocks noChangeArrowheads="1"/>
            </p:cNvSpPr>
            <p:nvPr/>
          </p:nvSpPr>
          <p:spPr bwMode="auto">
            <a:xfrm>
              <a:off x="1015705" y="1776387"/>
              <a:ext cx="2514069" cy="2501053"/>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lIns="91435" tIns="45718" rIns="91435" bIns="45718" anchor="ctr"/>
            <a:lstStyle/>
            <a:p>
              <a:pPr algn="ctr"/>
              <a:r>
                <a:rPr lang="en-GB" sz="1600" b="1" dirty="0">
                  <a:solidFill>
                    <a:schemeClr val="bg1"/>
                  </a:solidFill>
                  <a:ea typeface="MS PGothic"/>
                  <a:cs typeface="MS PGothic"/>
                </a:rPr>
                <a:t>Shortened</a:t>
              </a:r>
            </a:p>
            <a:p>
              <a:pPr algn="ctr"/>
              <a:r>
                <a:rPr lang="en-GB" sz="1600" b="1" dirty="0">
                  <a:solidFill>
                    <a:schemeClr val="bg1"/>
                  </a:solidFill>
                  <a:ea typeface="MS PGothic"/>
                  <a:cs typeface="MS PGothic"/>
                </a:rPr>
                <a:t>Lifespan</a:t>
              </a:r>
            </a:p>
            <a:p>
              <a:pPr algn="ctr"/>
              <a:r>
                <a:rPr lang="en-GB" sz="1600" b="1" dirty="0">
                  <a:solidFill>
                    <a:schemeClr val="bg1"/>
                  </a:solidFill>
                  <a:ea typeface="MS PGothic"/>
                  <a:cs typeface="MS PGothic"/>
                </a:rPr>
                <a:t>In advanced disease</a:t>
              </a:r>
            </a:p>
          </p:txBody>
        </p:sp>
        <p:sp>
          <p:nvSpPr>
            <p:cNvPr id="2" name="Oval 1"/>
            <p:cNvSpPr/>
            <p:nvPr/>
          </p:nvSpPr>
          <p:spPr>
            <a:xfrm>
              <a:off x="597491" y="3808776"/>
              <a:ext cx="2081390" cy="2019300"/>
            </a:xfrm>
            <a:prstGeom prst="ellipse">
              <a:avLst/>
            </a:prstGeom>
          </p:spPr>
          <p:style>
            <a:lnRef idx="1">
              <a:schemeClr val="dk1"/>
            </a:lnRef>
            <a:fillRef idx="3">
              <a:schemeClr val="dk1"/>
            </a:fillRef>
            <a:effectRef idx="2">
              <a:schemeClr val="dk1"/>
            </a:effectRef>
            <a:fontRef idx="minor">
              <a:schemeClr val="lt1"/>
            </a:fontRef>
          </p:style>
          <p:txBody>
            <a:bodyPr lIns="91435" tIns="45718" rIns="91435" bIns="45718" anchor="ctr"/>
            <a:lstStyle/>
            <a:p>
              <a:pPr algn="ctr">
                <a:defRPr/>
              </a:pPr>
              <a:r>
                <a:rPr lang="en-GB" sz="1400" b="1" dirty="0">
                  <a:solidFill>
                    <a:srgbClr val="FFFFFF"/>
                  </a:solidFill>
                </a:rPr>
                <a:t>Psychological burden of chronic</a:t>
              </a:r>
            </a:p>
            <a:p>
              <a:pPr algn="ctr">
                <a:defRPr/>
              </a:pPr>
              <a:r>
                <a:rPr lang="en-GB" sz="1400" b="1" dirty="0">
                  <a:solidFill>
                    <a:srgbClr val="FFFFFF"/>
                  </a:solidFill>
                </a:rPr>
                <a:t>illness</a:t>
              </a:r>
              <a:endParaRPr lang="en-GB" sz="1400" b="1" dirty="0">
                <a:solidFill>
                  <a:schemeClr val="tx1"/>
                </a:solidFill>
              </a:endParaRPr>
            </a:p>
          </p:txBody>
        </p:sp>
        <p:sp>
          <p:nvSpPr>
            <p:cNvPr id="4" name="Triangle 3">
              <a:extLst>
                <a:ext uri="{FF2B5EF4-FFF2-40B4-BE49-F238E27FC236}">
                  <a16:creationId xmlns:a16="http://schemas.microsoft.com/office/drawing/2014/main" id="{6616EB25-3D1A-E34C-B8E0-34148B2F583C}"/>
                </a:ext>
              </a:extLst>
            </p:cNvPr>
            <p:cNvSpPr/>
            <p:nvPr/>
          </p:nvSpPr>
          <p:spPr>
            <a:xfrm rot="20232843">
              <a:off x="4662697" y="3562241"/>
              <a:ext cx="2257977" cy="1842617"/>
            </a:xfrm>
            <a:prstGeom prst="triangle">
              <a:avLst>
                <a:gd name="adj" fmla="val 47299"/>
              </a:avLst>
            </a:prstGeom>
          </p:spPr>
          <p:style>
            <a:lnRef idx="1">
              <a:schemeClr val="accent5"/>
            </a:lnRef>
            <a:fillRef idx="3">
              <a:schemeClr val="accent5"/>
            </a:fillRef>
            <a:effectRef idx="2">
              <a:schemeClr val="accent5"/>
            </a:effectRef>
            <a:fontRef idx="minor">
              <a:schemeClr val="lt1"/>
            </a:fontRef>
          </p:style>
          <p:txBody>
            <a:bodyPr bIns="182880" rtlCol="0" anchor="ctr"/>
            <a:lstStyle/>
            <a:p>
              <a:pPr algn="ctr"/>
              <a:r>
                <a:rPr lang="en-GB" sz="1400" b="1" dirty="0"/>
                <a:t> MCIS</a:t>
              </a:r>
            </a:p>
            <a:p>
              <a:pPr algn="ctr"/>
              <a:r>
                <a:rPr lang="en-GB" sz="1400" b="1" dirty="0"/>
                <a:t>BMM</a:t>
              </a:r>
            </a:p>
            <a:p>
              <a:pPr algn="ctr"/>
              <a:r>
                <a:rPr lang="en-GB" sz="1400" b="1" dirty="0"/>
                <a:t>ISM</a:t>
              </a:r>
            </a:p>
            <a:p>
              <a:pPr algn="ctr"/>
              <a:r>
                <a:rPr lang="en-GB" sz="1400" b="1" dirty="0"/>
                <a:t>SSM</a:t>
              </a:r>
            </a:p>
            <a:p>
              <a:pPr algn="ctr"/>
              <a:endParaRPr lang="en-GB" sz="1400" dirty="0"/>
            </a:p>
          </p:txBody>
        </p:sp>
        <p:sp>
          <p:nvSpPr>
            <p:cNvPr id="14" name="Triangle 13">
              <a:extLst>
                <a:ext uri="{FF2B5EF4-FFF2-40B4-BE49-F238E27FC236}">
                  <a16:creationId xmlns:a16="http://schemas.microsoft.com/office/drawing/2014/main" id="{67A07D07-EC99-3F4F-9E3F-35B888EE1AFA}"/>
                </a:ext>
              </a:extLst>
            </p:cNvPr>
            <p:cNvSpPr/>
            <p:nvPr/>
          </p:nvSpPr>
          <p:spPr>
            <a:xfrm rot="20232843">
              <a:off x="2639208" y="891495"/>
              <a:ext cx="2221422" cy="1598008"/>
            </a:xfrm>
            <a:prstGeom prst="triangle">
              <a:avLst>
                <a:gd name="adj" fmla="val 47299"/>
              </a:avLst>
            </a:prstGeom>
          </p:spPr>
          <p:style>
            <a:lnRef idx="1">
              <a:schemeClr val="accent1"/>
            </a:lnRef>
            <a:fillRef idx="3">
              <a:schemeClr val="accent1"/>
            </a:fillRef>
            <a:effectRef idx="2">
              <a:schemeClr val="accent1"/>
            </a:effectRef>
            <a:fontRef idx="minor">
              <a:schemeClr val="lt1"/>
            </a:fontRef>
          </p:style>
          <p:txBody>
            <a:bodyPr tIns="0" bIns="365760" rtlCol="0" anchor="ctr"/>
            <a:lstStyle/>
            <a:p>
              <a:pPr algn="ctr"/>
              <a:r>
                <a:rPr lang="en-GB" sz="1200" b="1" dirty="0"/>
                <a:t> ASM</a:t>
              </a:r>
            </a:p>
            <a:p>
              <a:pPr algn="ctr"/>
              <a:r>
                <a:rPr lang="en-GB" sz="1200" b="1" dirty="0"/>
                <a:t>SM+AHN</a:t>
              </a:r>
            </a:p>
            <a:p>
              <a:pPr algn="ctr"/>
              <a:r>
                <a:rPr lang="en-GB" sz="1200" b="1" dirty="0"/>
                <a:t>MCL</a:t>
              </a:r>
            </a:p>
          </p:txBody>
        </p:sp>
      </p:grpSp>
      <p:sp>
        <p:nvSpPr>
          <p:cNvPr id="3" name="TextBox 2"/>
          <p:cNvSpPr txBox="1"/>
          <p:nvPr/>
        </p:nvSpPr>
        <p:spPr>
          <a:xfrm>
            <a:off x="10317704" y="3360170"/>
            <a:ext cx="1601393" cy="1077218"/>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600" b="1" dirty="0">
                <a:solidFill>
                  <a:schemeClr val="accent3"/>
                </a:solidFill>
                <a:latin typeface="Arial" panose="020B0604020202020204" pitchFamily="34" charset="0"/>
                <a:cs typeface="Arial" panose="020B0604020202020204" pitchFamily="34" charset="0"/>
              </a:rPr>
              <a:t>Symptoms</a:t>
            </a:r>
          </a:p>
          <a:p>
            <a:pPr algn="ctr"/>
            <a:r>
              <a:rPr lang="en-US" sz="1600" b="1" dirty="0">
                <a:solidFill>
                  <a:schemeClr val="accent3"/>
                </a:solidFill>
                <a:latin typeface="Arial" panose="020B0604020202020204" pitchFamily="34" charset="0"/>
                <a:cs typeface="Arial" panose="020B0604020202020204" pitchFamily="34" charset="0"/>
              </a:rPr>
              <a:t>Large liver/spleen</a:t>
            </a:r>
          </a:p>
          <a:p>
            <a:pPr algn="ctr"/>
            <a:r>
              <a:rPr lang="en-US" sz="1600" b="1" dirty="0">
                <a:solidFill>
                  <a:schemeClr val="accent3"/>
                </a:solidFill>
                <a:latin typeface="Arial" panose="020B0604020202020204" pitchFamily="34" charset="0"/>
                <a:cs typeface="Arial" panose="020B0604020202020204" pitchFamily="34" charset="0"/>
              </a:rPr>
              <a:t>Quality of Life</a:t>
            </a:r>
          </a:p>
        </p:txBody>
      </p:sp>
      <p:pic>
        <p:nvPicPr>
          <p:cNvPr id="13" name="Picture 12">
            <a:extLst>
              <a:ext uri="{FF2B5EF4-FFF2-40B4-BE49-F238E27FC236}">
                <a16:creationId xmlns:a16="http://schemas.microsoft.com/office/drawing/2014/main" id="{23A5DC69-088F-454F-9F76-A744557BE2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3"/>
          <a:stretch/>
        </p:blipFill>
        <p:spPr>
          <a:xfrm rot="5400000">
            <a:off x="6233003" y="2226038"/>
            <a:ext cx="4656006" cy="2466305"/>
          </a:xfrm>
          <a:prstGeom prst="rect">
            <a:avLst/>
          </a:prstGeom>
          <a:ln w="9525" cap="flat" cmpd="sng" algn="ctr">
            <a:noFill/>
            <a:prstDash val="solid"/>
            <a:round/>
            <a:headEnd type="none" w="med" len="med"/>
            <a:tailEnd type="none" w="med" len="med"/>
          </a:ln>
          <a:effectLst>
            <a:reflection endPos="0" dir="5400000" sy="-100000" algn="bl" rotWithShape="0"/>
          </a:effectLst>
          <a:scene3d>
            <a:camera prst="orthographicFront"/>
            <a:lightRig rig="threePt" dir="t"/>
          </a:scene3d>
          <a:sp3d>
            <a:bevelB w="139700" h="139700" prst="divot"/>
          </a:sp3d>
        </p:spPr>
        <p:style>
          <a:lnRef idx="0">
            <a:scrgbClr r="0" g="0" b="0"/>
          </a:lnRef>
          <a:fillRef idx="1003">
            <a:schemeClr val="lt2"/>
          </a:fillRef>
          <a:effectRef idx="0">
            <a:scrgbClr r="0" g="0" b="0"/>
          </a:effectRef>
          <a:fontRef idx="minor">
            <a:schemeClr val="accent2"/>
          </a:fontRef>
        </p:style>
      </p:pic>
      <p:pic>
        <p:nvPicPr>
          <p:cNvPr id="17" name="Graphic 16" descr="User with solid fill">
            <a:extLst>
              <a:ext uri="{FF2B5EF4-FFF2-40B4-BE49-F238E27FC236}">
                <a16:creationId xmlns:a16="http://schemas.microsoft.com/office/drawing/2014/main" id="{BE3D8908-DBE9-7B61-E123-474F1676CF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61200" y="2445770"/>
            <a:ext cx="914400" cy="914400"/>
          </a:xfrm>
          <a:prstGeom prst="rect">
            <a:avLst/>
          </a:prstGeom>
        </p:spPr>
      </p:pic>
    </p:spTree>
    <p:extLst>
      <p:ext uri="{BB962C8B-B14F-4D97-AF65-F5344CB8AC3E}">
        <p14:creationId xmlns:p14="http://schemas.microsoft.com/office/powerpoint/2010/main" val="2145002228"/>
      </p:ext>
    </p:extLst>
  </p:cSld>
  <p:clrMapOvr>
    <a:masterClrMapping/>
  </p:clrMapOvr>
  <mc:AlternateContent xmlns:mc="http://schemas.openxmlformats.org/markup-compatibility/2006" xmlns:p14="http://schemas.microsoft.com/office/powerpoint/2010/main">
    <mc:Choice Requires="p14">
      <p:transition spd="slow" p14:dur="3250" advTm="20000"/>
    </mc:Choice>
    <mc:Fallback xmlns="">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1C75BE-756B-6FD7-D079-D9E21168CFE9}"/>
              </a:ext>
            </a:extLst>
          </p:cNvPr>
          <p:cNvSpPr>
            <a:spLocks noGrp="1"/>
          </p:cNvSpPr>
          <p:nvPr>
            <p:ph type="ftr" sz="quarter" idx="3"/>
          </p:nvPr>
        </p:nvSpPr>
        <p:spPr>
          <a:xfrm>
            <a:off x="609600" y="6073676"/>
            <a:ext cx="10744200" cy="725587"/>
          </a:xfrm>
        </p:spPr>
        <p:txBody>
          <a:bodyPr/>
          <a:lstStyle/>
          <a:p>
            <a:r>
              <a:rPr lang="en-US" sz="1100" dirty="0"/>
              <a:t>From: </a:t>
            </a:r>
            <a:r>
              <a:rPr lang="en-US" sz="1100" dirty="0">
                <a:hlinkClick r:id="rId2"/>
              </a:rPr>
              <a:t>Development of symptom-focused outcome measures for advanced and indolent systemic mastocytosis: the AdvSM-SAF and ISM-SAF©</a:t>
            </a:r>
            <a:endParaRPr lang="en-GB" sz="1100" dirty="0"/>
          </a:p>
          <a:p>
            <a:r>
              <a:rPr lang="en-GB" sz="1100" dirty="0"/>
              <a:t>Mesa RA et al. </a:t>
            </a:r>
            <a:r>
              <a:rPr lang="en-GB" sz="1100" i="1" dirty="0"/>
              <a:t>Cancer</a:t>
            </a:r>
            <a:r>
              <a:rPr lang="en-GB" sz="1100" dirty="0"/>
              <a:t>. 2022 Oct;128(20):3691-3699.  Taylor F et al. </a:t>
            </a:r>
            <a:r>
              <a:rPr lang="en-GB" sz="1100" i="1" dirty="0" err="1"/>
              <a:t>Orphanet</a:t>
            </a:r>
            <a:r>
              <a:rPr lang="en-GB" sz="1100" i="1" dirty="0"/>
              <a:t> J Rare Dis</a:t>
            </a:r>
            <a:r>
              <a:rPr lang="en-GB" sz="1100" dirty="0"/>
              <a:t>. </a:t>
            </a:r>
            <a:r>
              <a:rPr lang="en-US" sz="1100" dirty="0"/>
              <a:t>2021;16(1):414. </a:t>
            </a:r>
            <a:r>
              <a:rPr lang="en-GB" sz="1100" dirty="0" err="1"/>
              <a:t>Siebenhaar</a:t>
            </a:r>
            <a:r>
              <a:rPr lang="en-GB" sz="1100" dirty="0"/>
              <a:t> F et al. </a:t>
            </a:r>
            <a:r>
              <a:rPr lang="en-GB" sz="1100" i="1" dirty="0"/>
              <a:t>Allergy</a:t>
            </a:r>
            <a:r>
              <a:rPr lang="en-GB" sz="1100" dirty="0"/>
              <a:t>. 2016;71(6):869–77.  </a:t>
            </a:r>
            <a:r>
              <a:rPr lang="en-US" sz="1100" dirty="0"/>
              <a:t>Nixon A et al. </a:t>
            </a:r>
            <a:r>
              <a:rPr lang="en-US" sz="1100" i="1" dirty="0"/>
              <a:t>Health Qual Life Outcomes</a:t>
            </a:r>
            <a:r>
              <a:rPr lang="en-US" sz="1100" dirty="0"/>
              <a:t>. 2016;14:25.</a:t>
            </a:r>
            <a:endParaRPr lang="en-GB" sz="1100" dirty="0"/>
          </a:p>
        </p:txBody>
      </p:sp>
      <p:sp>
        <p:nvSpPr>
          <p:cNvPr id="2" name="Title 1">
            <a:extLst>
              <a:ext uri="{FF2B5EF4-FFF2-40B4-BE49-F238E27FC236}">
                <a16:creationId xmlns:a16="http://schemas.microsoft.com/office/drawing/2014/main" id="{8E064D45-2F7A-AE74-61E5-C5BDD8F607F4}"/>
              </a:ext>
            </a:extLst>
          </p:cNvPr>
          <p:cNvSpPr>
            <a:spLocks noGrp="1"/>
          </p:cNvSpPr>
          <p:nvPr>
            <p:ph type="title"/>
          </p:nvPr>
        </p:nvSpPr>
        <p:spPr>
          <a:xfrm>
            <a:off x="609600" y="110514"/>
            <a:ext cx="10744200" cy="1184275"/>
          </a:xfrm>
        </p:spPr>
        <p:txBody>
          <a:bodyPr>
            <a:normAutofit/>
          </a:bodyPr>
          <a:lstStyle/>
          <a:p>
            <a:r>
              <a:rPr lang="en-US" dirty="0"/>
              <a:t>Systemic </a:t>
            </a:r>
            <a:r>
              <a:rPr lang="en-US" dirty="0" err="1"/>
              <a:t>Mastocytosis</a:t>
            </a:r>
            <a:r>
              <a:rPr lang="en-US" dirty="0"/>
              <a:t>:</a:t>
            </a:r>
            <a:br>
              <a:rPr lang="en-US" dirty="0"/>
            </a:br>
            <a:r>
              <a:rPr lang="en-US" sz="2400" dirty="0"/>
              <a:t>Complex and Symptomatic Rare Disease</a:t>
            </a:r>
            <a:endParaRPr lang="en-US" dirty="0"/>
          </a:p>
        </p:txBody>
      </p:sp>
      <p:sp>
        <p:nvSpPr>
          <p:cNvPr id="5" name="TextBox 4">
            <a:extLst>
              <a:ext uri="{FF2B5EF4-FFF2-40B4-BE49-F238E27FC236}">
                <a16:creationId xmlns:a16="http://schemas.microsoft.com/office/drawing/2014/main" id="{C97C0C3D-2A59-880D-2E1B-C23B3905D8B6}"/>
              </a:ext>
            </a:extLst>
          </p:cNvPr>
          <p:cNvSpPr txBox="1"/>
          <p:nvPr/>
        </p:nvSpPr>
        <p:spPr>
          <a:xfrm>
            <a:off x="10354735" y="3185209"/>
            <a:ext cx="1537043" cy="1938992"/>
          </a:xfrm>
          <a:prstGeom prst="rect">
            <a:avLst/>
          </a:prstGeom>
          <a:noFill/>
        </p:spPr>
        <p:txBody>
          <a:bodyPr wrap="square">
            <a:spAutoFit/>
          </a:bodyPr>
          <a:lstStyle/>
          <a:p>
            <a:pPr algn="l"/>
            <a:r>
              <a:rPr lang="en-US" sz="1200" b="0" i="0" dirty="0">
                <a:solidFill>
                  <a:srgbClr val="333333"/>
                </a:solidFill>
                <a:effectLst/>
                <a:latin typeface="Arial" panose="020B0604020202020204" pitchFamily="34" charset="0"/>
                <a:cs typeface="Arial" panose="020B0604020202020204" pitchFamily="34" charset="0"/>
              </a:rPr>
              <a:t>Harmonized literature, expert, and patient concept elicitation conceptual model for indolent systemic mastocytosis</a:t>
            </a:r>
          </a:p>
          <a:p>
            <a:br>
              <a:rPr lang="en-US" sz="1200" b="1" i="0" u="none" strike="noStrike" dirty="0">
                <a:solidFill>
                  <a:srgbClr val="004B83"/>
                </a:solidFill>
                <a:effectLst/>
                <a:latin typeface="Arial" panose="020B0604020202020204" pitchFamily="34" charset="0"/>
                <a:cs typeface="Arial" panose="020B0604020202020204" pitchFamily="34" charset="0"/>
                <a:hlinkClick r:id="rId3"/>
              </a:rPr>
            </a:br>
            <a:endParaRPr lang="en-US" sz="1200" dirty="0">
              <a:latin typeface="Arial" panose="020B0604020202020204" pitchFamily="34" charset="0"/>
              <a:cs typeface="Arial" panose="020B0604020202020204" pitchFamily="34" charset="0"/>
            </a:endParaRPr>
          </a:p>
        </p:txBody>
      </p:sp>
      <p:sp>
        <p:nvSpPr>
          <p:cNvPr id="9" name="Rounded Rectangle 2">
            <a:extLst>
              <a:ext uri="{FF2B5EF4-FFF2-40B4-BE49-F238E27FC236}">
                <a16:creationId xmlns:a16="http://schemas.microsoft.com/office/drawing/2014/main" id="{4F998C9E-DE7B-5636-80A2-B627613C4B3D}"/>
              </a:ext>
            </a:extLst>
          </p:cNvPr>
          <p:cNvSpPr/>
          <p:nvPr/>
        </p:nvSpPr>
        <p:spPr>
          <a:xfrm>
            <a:off x="10354735" y="1513055"/>
            <a:ext cx="1537043" cy="150659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spcAft>
                <a:spcPts val="600"/>
              </a:spcAft>
            </a:pPr>
            <a:r>
              <a:rPr lang="en-GB" sz="1200" b="1" dirty="0">
                <a:solidFill>
                  <a:schemeClr val="bg1"/>
                </a:solidFill>
              </a:rPr>
              <a:t>Symptom assessment tools in practice:</a:t>
            </a:r>
          </a:p>
          <a:p>
            <a:pPr>
              <a:spcAft>
                <a:spcPts val="600"/>
              </a:spcAft>
            </a:pPr>
            <a:r>
              <a:rPr lang="en-GB" sz="1200" dirty="0">
                <a:solidFill>
                  <a:schemeClr val="bg1"/>
                </a:solidFill>
              </a:rPr>
              <a:t>ISM-SAF</a:t>
            </a:r>
            <a:r>
              <a:rPr lang="en-GB" sz="1200" baseline="30000" dirty="0">
                <a:solidFill>
                  <a:schemeClr val="bg1"/>
                </a:solidFill>
              </a:rPr>
              <a:t>©</a:t>
            </a:r>
            <a:r>
              <a:rPr lang="en-GB" sz="1200" dirty="0">
                <a:solidFill>
                  <a:schemeClr val="bg1"/>
                </a:solidFill>
              </a:rPr>
              <a:t> </a:t>
            </a:r>
            <a:br>
              <a:rPr lang="en-GB" sz="1200" dirty="0">
                <a:solidFill>
                  <a:schemeClr val="bg1"/>
                </a:solidFill>
              </a:rPr>
            </a:br>
            <a:r>
              <a:rPr lang="en-GB" sz="1200" dirty="0">
                <a:solidFill>
                  <a:schemeClr val="bg1"/>
                </a:solidFill>
              </a:rPr>
              <a:t>MC-QoL</a:t>
            </a:r>
            <a:br>
              <a:rPr lang="en-GB" sz="1200" dirty="0">
                <a:solidFill>
                  <a:schemeClr val="bg1"/>
                </a:solidFill>
              </a:rPr>
            </a:br>
            <a:r>
              <a:rPr lang="en-GB" sz="1200" dirty="0">
                <a:solidFill>
                  <a:schemeClr val="bg1"/>
                </a:solidFill>
              </a:rPr>
              <a:t>PGIS</a:t>
            </a:r>
          </a:p>
        </p:txBody>
      </p:sp>
      <p:sp>
        <p:nvSpPr>
          <p:cNvPr id="11" name="Rounded Rectangle 2">
            <a:extLst>
              <a:ext uri="{FF2B5EF4-FFF2-40B4-BE49-F238E27FC236}">
                <a16:creationId xmlns:a16="http://schemas.microsoft.com/office/drawing/2014/main" id="{0E011C41-4A5E-19B4-4BBB-67D6C0DE0531}"/>
              </a:ext>
            </a:extLst>
          </p:cNvPr>
          <p:cNvSpPr/>
          <p:nvPr/>
        </p:nvSpPr>
        <p:spPr>
          <a:xfrm>
            <a:off x="401950" y="1513055"/>
            <a:ext cx="1226433" cy="1197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GB" sz="1200" b="1" dirty="0">
                <a:solidFill>
                  <a:schemeClr val="bg1"/>
                </a:solidFill>
              </a:rPr>
              <a:t>Target Patient Population</a:t>
            </a:r>
          </a:p>
          <a:p>
            <a:pPr>
              <a:spcAft>
                <a:spcPts val="600"/>
              </a:spcAft>
            </a:pPr>
            <a:r>
              <a:rPr lang="en-GB" sz="1200" dirty="0">
                <a:solidFill>
                  <a:schemeClr val="bg1"/>
                </a:solidFill>
              </a:rPr>
              <a:t>Patients with ISM</a:t>
            </a:r>
            <a:endParaRPr lang="en-GB" sz="1400" dirty="0">
              <a:solidFill>
                <a:schemeClr val="bg1"/>
              </a:solidFill>
            </a:endParaRPr>
          </a:p>
        </p:txBody>
      </p:sp>
      <p:sp>
        <p:nvSpPr>
          <p:cNvPr id="12" name="Rounded Rectangle 2">
            <a:extLst>
              <a:ext uri="{FF2B5EF4-FFF2-40B4-BE49-F238E27FC236}">
                <a16:creationId xmlns:a16="http://schemas.microsoft.com/office/drawing/2014/main" id="{2D914252-F5B8-BFB5-914C-3EED865A9779}"/>
              </a:ext>
            </a:extLst>
          </p:cNvPr>
          <p:cNvSpPr/>
          <p:nvPr/>
        </p:nvSpPr>
        <p:spPr>
          <a:xfrm>
            <a:off x="1913825" y="1513056"/>
            <a:ext cx="1945595" cy="17537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GB" sz="1200" b="1" dirty="0">
                <a:solidFill>
                  <a:schemeClr val="bg1"/>
                </a:solidFill>
              </a:rPr>
              <a:t>Relevant Disease  Process</a:t>
            </a:r>
          </a:p>
          <a:p>
            <a:pPr>
              <a:spcAft>
                <a:spcPts val="600"/>
              </a:spcAft>
            </a:pPr>
            <a:r>
              <a:rPr lang="en-GB" sz="1200" dirty="0">
                <a:solidFill>
                  <a:schemeClr val="bg1"/>
                </a:solidFill>
              </a:rPr>
              <a:t>Infiltration of neoplastic mast cells in different tissues (bone marrow, skin, gastrointestinal tract, liver, and spleen)</a:t>
            </a:r>
            <a:endParaRPr lang="en-GB" sz="1400" dirty="0">
              <a:solidFill>
                <a:schemeClr val="bg1"/>
              </a:solidFill>
            </a:endParaRPr>
          </a:p>
        </p:txBody>
      </p:sp>
      <p:sp>
        <p:nvSpPr>
          <p:cNvPr id="15" name="Rounded Rectangle 2">
            <a:extLst>
              <a:ext uri="{FF2B5EF4-FFF2-40B4-BE49-F238E27FC236}">
                <a16:creationId xmlns:a16="http://schemas.microsoft.com/office/drawing/2014/main" id="{9729252F-A8CE-99E9-F192-AB52465D9819}"/>
              </a:ext>
            </a:extLst>
          </p:cNvPr>
          <p:cNvSpPr/>
          <p:nvPr/>
        </p:nvSpPr>
        <p:spPr>
          <a:xfrm>
            <a:off x="4179518" y="1513054"/>
            <a:ext cx="5778559" cy="411632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spcAft>
                <a:spcPts val="600"/>
              </a:spcAft>
            </a:pPr>
            <a:endParaRPr lang="en-GB" sz="1600" dirty="0">
              <a:solidFill>
                <a:schemeClr val="bg1"/>
              </a:solidFill>
            </a:endParaRPr>
          </a:p>
        </p:txBody>
      </p:sp>
      <p:sp>
        <p:nvSpPr>
          <p:cNvPr id="16" name="TextBox 15">
            <a:extLst>
              <a:ext uri="{FF2B5EF4-FFF2-40B4-BE49-F238E27FC236}">
                <a16:creationId xmlns:a16="http://schemas.microsoft.com/office/drawing/2014/main" id="{8A8AE025-8A8D-D9E7-12DB-5B6316408E92}"/>
              </a:ext>
            </a:extLst>
          </p:cNvPr>
          <p:cNvSpPr txBox="1"/>
          <p:nvPr/>
        </p:nvSpPr>
        <p:spPr>
          <a:xfrm>
            <a:off x="4407016" y="1513055"/>
            <a:ext cx="5085567" cy="307777"/>
          </a:xfrm>
          <a:prstGeom prst="rect">
            <a:avLst/>
          </a:prstGeom>
          <a:noFill/>
        </p:spPr>
        <p:txBody>
          <a:bodyPr wrap="square" rtlCol="0">
            <a:spAutoFit/>
          </a:bodyPr>
          <a:lstStyle/>
          <a:p>
            <a:pPr algn="ctr">
              <a:spcAft>
                <a:spcPts val="600"/>
              </a:spcAft>
            </a:pPr>
            <a:r>
              <a:rPr lang="en-GB" sz="1400" b="1" dirty="0">
                <a:solidFill>
                  <a:schemeClr val="bg1"/>
                </a:solidFill>
              </a:rPr>
              <a:t>Signs and Symptoms</a:t>
            </a:r>
            <a:endParaRPr lang="en-US" sz="1400" dirty="0"/>
          </a:p>
        </p:txBody>
      </p:sp>
      <p:sp>
        <p:nvSpPr>
          <p:cNvPr id="17" name="TextBox 16">
            <a:extLst>
              <a:ext uri="{FF2B5EF4-FFF2-40B4-BE49-F238E27FC236}">
                <a16:creationId xmlns:a16="http://schemas.microsoft.com/office/drawing/2014/main" id="{ADBF0AA8-AF43-2A88-3C0B-C9B5CA0CBEE6}"/>
              </a:ext>
            </a:extLst>
          </p:cNvPr>
          <p:cNvSpPr txBox="1"/>
          <p:nvPr/>
        </p:nvSpPr>
        <p:spPr>
          <a:xfrm>
            <a:off x="4395081" y="1890960"/>
            <a:ext cx="5450261" cy="4723922"/>
          </a:xfrm>
          <a:prstGeom prst="rect">
            <a:avLst/>
          </a:prstGeom>
          <a:noFill/>
        </p:spPr>
        <p:txBody>
          <a:bodyPr wrap="square" numCol="4" rtlCol="0">
            <a:spAutoFit/>
          </a:bodyPr>
          <a:lstStyle/>
          <a:p>
            <a:pPr>
              <a:spcAft>
                <a:spcPts val="600"/>
              </a:spcAft>
            </a:pPr>
            <a:r>
              <a:rPr lang="en-GB" sz="800" b="1" dirty="0">
                <a:solidFill>
                  <a:schemeClr val="bg1"/>
                </a:solidFill>
              </a:rPr>
              <a:t>Chest</a:t>
            </a:r>
            <a:br>
              <a:rPr lang="en-GB" sz="800" b="1" dirty="0">
                <a:solidFill>
                  <a:schemeClr val="bg1"/>
                </a:solidFill>
              </a:rPr>
            </a:br>
            <a:r>
              <a:rPr lang="en-GB" sz="800" dirty="0">
                <a:solidFill>
                  <a:schemeClr val="bg1"/>
                </a:solidFill>
              </a:rPr>
              <a:t>Chest pain</a:t>
            </a:r>
            <a:r>
              <a:rPr lang="en-GB" sz="800" baseline="30000" dirty="0">
                <a:solidFill>
                  <a:schemeClr val="bg1"/>
                </a:solidFill>
              </a:rPr>
              <a:t>†</a:t>
            </a:r>
          </a:p>
          <a:p>
            <a:pPr>
              <a:spcAft>
                <a:spcPts val="600"/>
              </a:spcAft>
            </a:pPr>
            <a:r>
              <a:rPr lang="en-GB" sz="800" b="1" dirty="0">
                <a:solidFill>
                  <a:schemeClr val="bg1"/>
                </a:solidFill>
              </a:rPr>
              <a:t>Circulatory</a:t>
            </a:r>
            <a:br>
              <a:rPr lang="en-GB" sz="800" b="1" dirty="0">
                <a:solidFill>
                  <a:schemeClr val="bg1"/>
                </a:solidFill>
              </a:rPr>
            </a:br>
            <a:r>
              <a:rPr lang="en-GB" sz="800" dirty="0">
                <a:solidFill>
                  <a:schemeClr val="bg1"/>
                </a:solidFill>
              </a:rPr>
              <a:t>Intense pounding</a:t>
            </a:r>
            <a:br>
              <a:rPr lang="en-GB" sz="800" dirty="0">
                <a:solidFill>
                  <a:schemeClr val="bg1"/>
                </a:solidFill>
              </a:rPr>
            </a:br>
            <a:r>
              <a:rPr lang="en-GB" sz="800" dirty="0">
                <a:solidFill>
                  <a:schemeClr val="bg1"/>
                </a:solidFill>
              </a:rPr>
              <a:t>of heart</a:t>
            </a:r>
            <a:r>
              <a:rPr lang="en-GB" sz="800" baseline="30000" dirty="0">
                <a:solidFill>
                  <a:schemeClr val="bg1"/>
                </a:solidFill>
              </a:rPr>
              <a:t>†</a:t>
            </a:r>
          </a:p>
          <a:p>
            <a:pPr>
              <a:spcAft>
                <a:spcPts val="600"/>
              </a:spcAft>
            </a:pPr>
            <a:r>
              <a:rPr lang="en-GB" sz="800" b="1" dirty="0">
                <a:solidFill>
                  <a:schemeClr val="bg1"/>
                </a:solidFill>
              </a:rPr>
              <a:t>Clinical</a:t>
            </a:r>
            <a:br>
              <a:rPr lang="en-GB" sz="800" b="1" dirty="0">
                <a:solidFill>
                  <a:schemeClr val="bg1"/>
                </a:solidFill>
              </a:rPr>
            </a:br>
            <a:r>
              <a:rPr lang="en-GB" sz="800" dirty="0">
                <a:solidFill>
                  <a:schemeClr val="bg1"/>
                </a:solidFill>
              </a:rPr>
              <a:t>Abnormal blood pressure</a:t>
            </a:r>
            <a:r>
              <a:rPr lang="en-GB" sz="800" baseline="30000" dirty="0">
                <a:solidFill>
                  <a:schemeClr val="bg1"/>
                </a:solidFill>
              </a:rPr>
              <a:t> *</a:t>
            </a:r>
            <a:br>
              <a:rPr lang="en-GB" sz="800" dirty="0">
                <a:solidFill>
                  <a:schemeClr val="bg1"/>
                </a:solidFill>
              </a:rPr>
            </a:br>
            <a:r>
              <a:rPr lang="en-GB" sz="800" dirty="0">
                <a:solidFill>
                  <a:schemeClr val="bg1"/>
                </a:solidFill>
              </a:rPr>
              <a:t>Cystitis</a:t>
            </a:r>
            <a:r>
              <a:rPr lang="en-GB" sz="800" baseline="30000" dirty="0">
                <a:solidFill>
                  <a:schemeClr val="bg1"/>
                </a:solidFill>
              </a:rPr>
              <a:t> *</a:t>
            </a:r>
            <a:br>
              <a:rPr lang="en-GB" sz="800" dirty="0">
                <a:solidFill>
                  <a:schemeClr val="bg1"/>
                </a:solidFill>
              </a:rPr>
            </a:br>
            <a:r>
              <a:rPr lang="en-GB" sz="800" dirty="0">
                <a:solidFill>
                  <a:schemeClr val="bg1"/>
                </a:solidFill>
              </a:rPr>
              <a:t>Fractures</a:t>
            </a:r>
            <a:r>
              <a:rPr lang="en-GB" sz="800" baseline="30000" dirty="0">
                <a:solidFill>
                  <a:schemeClr val="bg1"/>
                </a:solidFill>
              </a:rPr>
              <a:t> *</a:t>
            </a:r>
            <a:br>
              <a:rPr lang="en-GB" sz="800" dirty="0">
                <a:solidFill>
                  <a:schemeClr val="bg1"/>
                </a:solidFill>
              </a:rPr>
            </a:br>
            <a:r>
              <a:rPr lang="en-GB" sz="800" dirty="0">
                <a:solidFill>
                  <a:schemeClr val="bg1"/>
                </a:solidFill>
              </a:rPr>
              <a:t>Heart palpitations</a:t>
            </a:r>
            <a:r>
              <a:rPr lang="en-GB" sz="800" baseline="30000" dirty="0">
                <a:solidFill>
                  <a:schemeClr val="bg1"/>
                </a:solidFill>
              </a:rPr>
              <a:t> *</a:t>
            </a:r>
            <a:br>
              <a:rPr lang="en-GB" sz="800" dirty="0">
                <a:solidFill>
                  <a:schemeClr val="bg1"/>
                </a:solidFill>
              </a:rPr>
            </a:br>
            <a:r>
              <a:rPr lang="en-GB" sz="800" dirty="0">
                <a:solidFill>
                  <a:schemeClr val="bg1"/>
                </a:solidFill>
              </a:rPr>
              <a:t>Osteopenia</a:t>
            </a:r>
            <a:r>
              <a:rPr lang="en-GB" sz="800" baseline="30000" dirty="0">
                <a:solidFill>
                  <a:schemeClr val="bg1"/>
                </a:solidFill>
              </a:rPr>
              <a:t> *</a:t>
            </a:r>
            <a:br>
              <a:rPr lang="en-GB" sz="800" dirty="0">
                <a:solidFill>
                  <a:schemeClr val="bg1"/>
                </a:solidFill>
              </a:rPr>
            </a:br>
            <a:r>
              <a:rPr lang="en-GB" sz="800" dirty="0">
                <a:solidFill>
                  <a:schemeClr val="bg1"/>
                </a:solidFill>
              </a:rPr>
              <a:t>Osteoporosis</a:t>
            </a:r>
            <a:r>
              <a:rPr lang="en-GB" sz="800" baseline="30000" dirty="0">
                <a:solidFill>
                  <a:schemeClr val="bg1"/>
                </a:solidFill>
              </a:rPr>
              <a:t>*</a:t>
            </a:r>
          </a:p>
          <a:p>
            <a:pPr>
              <a:spcAft>
                <a:spcPts val="600"/>
              </a:spcAft>
            </a:pPr>
            <a:r>
              <a:rPr lang="en-US" sz="800" b="1" dirty="0">
                <a:solidFill>
                  <a:schemeClr val="bg1"/>
                </a:solidFill>
              </a:rPr>
              <a:t>Cognitive</a:t>
            </a:r>
            <a:br>
              <a:rPr lang="en-US" sz="800" b="1" dirty="0">
                <a:solidFill>
                  <a:schemeClr val="bg1"/>
                </a:solidFill>
              </a:rPr>
            </a:br>
            <a:r>
              <a:rPr lang="en-US" sz="800" dirty="0">
                <a:solidFill>
                  <a:schemeClr val="bg1"/>
                </a:solidFill>
              </a:rPr>
              <a:t>Brain fog, </a:t>
            </a:r>
            <a:r>
              <a:rPr lang="en-US" sz="800" baseline="30000" dirty="0">
                <a:solidFill>
                  <a:schemeClr val="bg1"/>
                </a:solidFill>
              </a:rPr>
              <a:t>*,§</a:t>
            </a:r>
            <a:br>
              <a:rPr lang="en-US" sz="800" baseline="30000" dirty="0">
                <a:solidFill>
                  <a:schemeClr val="bg1"/>
                </a:solidFill>
              </a:rPr>
            </a:br>
            <a:r>
              <a:rPr lang="en-US" sz="800" dirty="0">
                <a:solidFill>
                  <a:schemeClr val="bg1"/>
                </a:solidFill>
              </a:rPr>
              <a:t>Memory loss </a:t>
            </a:r>
            <a:r>
              <a:rPr lang="en-US" sz="800" baseline="30000" dirty="0">
                <a:solidFill>
                  <a:schemeClr val="bg1"/>
                </a:solidFill>
              </a:rPr>
              <a:t>†, §</a:t>
            </a:r>
          </a:p>
          <a:p>
            <a:pPr>
              <a:spcAft>
                <a:spcPts val="600"/>
              </a:spcAft>
            </a:pPr>
            <a:r>
              <a:rPr lang="en-US" sz="800" b="1" dirty="0">
                <a:solidFill>
                  <a:schemeClr val="bg1"/>
                </a:solidFill>
              </a:rPr>
              <a:t>Dermal</a:t>
            </a:r>
            <a:br>
              <a:rPr lang="en-US" sz="800" dirty="0">
                <a:solidFill>
                  <a:schemeClr val="bg1"/>
                </a:solidFill>
              </a:rPr>
            </a:br>
            <a:r>
              <a:rPr lang="en-US" sz="800" dirty="0">
                <a:solidFill>
                  <a:schemeClr val="bg1"/>
                </a:solidFill>
              </a:rPr>
              <a:t>Burning</a:t>
            </a:r>
            <a:r>
              <a:rPr lang="en-US" sz="800" baseline="30000" dirty="0">
                <a:solidFill>
                  <a:schemeClr val="bg1"/>
                </a:solidFill>
              </a:rPr>
              <a:t>†, §</a:t>
            </a:r>
            <a:br>
              <a:rPr lang="en-US" sz="800" baseline="30000" dirty="0">
                <a:solidFill>
                  <a:schemeClr val="bg1"/>
                </a:solidFill>
              </a:rPr>
            </a:br>
            <a:r>
              <a:rPr lang="en-US" sz="800" dirty="0">
                <a:solidFill>
                  <a:schemeClr val="bg1"/>
                </a:solidFill>
              </a:rPr>
              <a:t>Dry skin</a:t>
            </a:r>
            <a:r>
              <a:rPr lang="en-US" sz="800" baseline="30000" dirty="0">
                <a:solidFill>
                  <a:schemeClr val="bg1"/>
                </a:solidFill>
              </a:rPr>
              <a:t> §</a:t>
            </a:r>
            <a:br>
              <a:rPr lang="en-US" sz="800" dirty="0">
                <a:solidFill>
                  <a:schemeClr val="bg1"/>
                </a:solidFill>
              </a:rPr>
            </a:br>
            <a:r>
              <a:rPr lang="en-US" sz="800" dirty="0">
                <a:solidFill>
                  <a:schemeClr val="bg1"/>
                </a:solidFill>
              </a:rPr>
              <a:t>Flushing</a:t>
            </a:r>
            <a:r>
              <a:rPr lang="en-US" sz="800" baseline="30000" dirty="0">
                <a:solidFill>
                  <a:schemeClr val="bg1"/>
                </a:solidFill>
              </a:rPr>
              <a:t> </a:t>
            </a:r>
            <a:r>
              <a:rPr lang="en-GB" sz="800" baseline="30000" dirty="0">
                <a:solidFill>
                  <a:schemeClr val="bg1"/>
                </a:solidFill>
              </a:rPr>
              <a:t> *, </a:t>
            </a:r>
            <a:r>
              <a:rPr lang="en-US" sz="800" baseline="30000" dirty="0">
                <a:solidFill>
                  <a:schemeClr val="bg1"/>
                </a:solidFill>
              </a:rPr>
              <a:t>†, §</a:t>
            </a:r>
            <a:br>
              <a:rPr lang="en-US" sz="800" baseline="30000" dirty="0">
                <a:solidFill>
                  <a:schemeClr val="bg1"/>
                </a:solidFill>
              </a:rPr>
            </a:br>
            <a:r>
              <a:rPr lang="en-US" sz="800" dirty="0">
                <a:solidFill>
                  <a:schemeClr val="bg1"/>
                </a:solidFill>
              </a:rPr>
              <a:t>Hives</a:t>
            </a:r>
            <a:r>
              <a:rPr lang="en-GB" sz="800" baseline="30000" dirty="0">
                <a:solidFill>
                  <a:schemeClr val="bg1"/>
                </a:solidFill>
              </a:rPr>
              <a:t> *, </a:t>
            </a:r>
            <a:r>
              <a:rPr lang="en-US" sz="800" baseline="30000" dirty="0">
                <a:solidFill>
                  <a:schemeClr val="bg1"/>
                </a:solidFill>
              </a:rPr>
              <a:t>§</a:t>
            </a:r>
            <a:br>
              <a:rPr lang="en-US" sz="800" baseline="30000" dirty="0">
                <a:solidFill>
                  <a:schemeClr val="bg1"/>
                </a:solidFill>
              </a:rPr>
            </a:br>
            <a:r>
              <a:rPr lang="en-US" sz="800" dirty="0">
                <a:solidFill>
                  <a:schemeClr val="bg1"/>
                </a:solidFill>
              </a:rPr>
              <a:t>Itching</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Rash</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Redness</a:t>
            </a:r>
            <a:r>
              <a:rPr lang="en-US" sz="800" baseline="30000" dirty="0">
                <a:solidFill>
                  <a:schemeClr val="bg1"/>
                </a:solidFill>
              </a:rPr>
              <a:t> §</a:t>
            </a:r>
            <a:br>
              <a:rPr lang="en-US" sz="800" dirty="0">
                <a:solidFill>
                  <a:schemeClr val="bg1"/>
                </a:solidFill>
              </a:rPr>
            </a:br>
            <a:r>
              <a:rPr lang="en-US" sz="800" dirty="0">
                <a:solidFill>
                  <a:schemeClr val="bg1"/>
                </a:solidFill>
              </a:rPr>
              <a:t>Skin lesions</a:t>
            </a:r>
            <a:r>
              <a:rPr lang="en-GB" sz="800" baseline="30000" dirty="0">
                <a:solidFill>
                  <a:schemeClr val="bg1"/>
                </a:solidFill>
              </a:rPr>
              <a:t> *, </a:t>
            </a:r>
            <a:r>
              <a:rPr lang="en-US" sz="800" baseline="30000" dirty="0">
                <a:solidFill>
                  <a:schemeClr val="bg1"/>
                </a:solidFill>
              </a:rPr>
              <a:t>†</a:t>
            </a:r>
            <a:br>
              <a:rPr lang="en-US" sz="800" dirty="0">
                <a:solidFill>
                  <a:schemeClr val="bg1"/>
                </a:solidFill>
              </a:rPr>
            </a:br>
            <a:r>
              <a:rPr lang="en-US" sz="800" dirty="0">
                <a:solidFill>
                  <a:schemeClr val="bg1"/>
                </a:solidFill>
              </a:rPr>
              <a:t>Spots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Welt</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Wheals</a:t>
            </a:r>
            <a:r>
              <a:rPr lang="en-GB" sz="800" baseline="30000" dirty="0">
                <a:solidFill>
                  <a:schemeClr val="bg1"/>
                </a:solidFill>
              </a:rPr>
              <a:t> *</a:t>
            </a:r>
          </a:p>
          <a:p>
            <a:pPr>
              <a:spcAft>
                <a:spcPts val="600"/>
              </a:spcAft>
            </a:pPr>
            <a:endParaRPr lang="en-GB" sz="800" b="1" dirty="0">
              <a:solidFill>
                <a:schemeClr val="bg1"/>
              </a:solidFill>
            </a:endParaRPr>
          </a:p>
          <a:p>
            <a:pPr>
              <a:spcAft>
                <a:spcPts val="600"/>
              </a:spcAft>
            </a:pPr>
            <a:endParaRPr lang="en-GB" sz="800" b="1" dirty="0">
              <a:solidFill>
                <a:schemeClr val="bg1"/>
              </a:solidFill>
            </a:endParaRPr>
          </a:p>
          <a:p>
            <a:pPr>
              <a:spcAft>
                <a:spcPts val="600"/>
              </a:spcAft>
            </a:pPr>
            <a:endParaRPr lang="en-GB" sz="800" b="1" dirty="0">
              <a:solidFill>
                <a:schemeClr val="bg1"/>
              </a:solidFill>
            </a:endParaRPr>
          </a:p>
          <a:p>
            <a:pPr>
              <a:spcAft>
                <a:spcPts val="600"/>
              </a:spcAft>
            </a:pPr>
            <a:endParaRPr lang="en-GB" sz="800" b="1" dirty="0">
              <a:solidFill>
                <a:schemeClr val="bg1"/>
              </a:solidFill>
            </a:endParaRPr>
          </a:p>
          <a:p>
            <a:pPr>
              <a:spcAft>
                <a:spcPts val="600"/>
              </a:spcAft>
            </a:pPr>
            <a:endParaRPr lang="en-GB" sz="800" b="1" dirty="0">
              <a:solidFill>
                <a:schemeClr val="bg1"/>
              </a:solidFill>
            </a:endParaRPr>
          </a:p>
          <a:p>
            <a:pPr>
              <a:spcAft>
                <a:spcPts val="600"/>
              </a:spcAft>
            </a:pPr>
            <a:r>
              <a:rPr lang="en-GB" sz="800" b="1" dirty="0">
                <a:solidFill>
                  <a:schemeClr val="bg1"/>
                </a:solidFill>
              </a:rPr>
              <a:t>Emotional</a:t>
            </a:r>
            <a:br>
              <a:rPr lang="en-GB" sz="800" dirty="0">
                <a:solidFill>
                  <a:schemeClr val="bg1"/>
                </a:solidFill>
              </a:rPr>
            </a:br>
            <a:r>
              <a:rPr lang="en-GB" sz="800" dirty="0">
                <a:solidFill>
                  <a:schemeClr val="bg1"/>
                </a:solidFill>
              </a:rPr>
              <a:t>Anxiety </a:t>
            </a:r>
            <a:r>
              <a:rPr lang="en-GB" sz="800" baseline="30000" dirty="0">
                <a:solidFill>
                  <a:schemeClr val="bg1"/>
                </a:solidFill>
              </a:rPr>
              <a:t>*, </a:t>
            </a:r>
            <a:r>
              <a:rPr lang="en-US" sz="800" baseline="30000" dirty="0">
                <a:solidFill>
                  <a:schemeClr val="bg1"/>
                </a:solidFill>
              </a:rPr>
              <a:t>†, §</a:t>
            </a:r>
            <a:br>
              <a:rPr lang="en-GB" sz="800" dirty="0">
                <a:solidFill>
                  <a:schemeClr val="bg1"/>
                </a:solidFill>
              </a:rPr>
            </a:br>
            <a:r>
              <a:rPr lang="en-GB" sz="800" dirty="0">
                <a:solidFill>
                  <a:schemeClr val="bg1"/>
                </a:solidFill>
              </a:rPr>
              <a:t>Depression </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Fear</a:t>
            </a:r>
            <a:r>
              <a:rPr lang="en-GB" sz="800" baseline="30000" dirty="0">
                <a:solidFill>
                  <a:schemeClr val="bg1"/>
                </a:solidFill>
              </a:rPr>
              <a:t> *</a:t>
            </a:r>
            <a:br>
              <a:rPr lang="en-US" sz="800" dirty="0">
                <a:solidFill>
                  <a:schemeClr val="bg1"/>
                </a:solidFill>
              </a:rPr>
            </a:br>
            <a:r>
              <a:rPr lang="en-US" sz="800" dirty="0">
                <a:solidFill>
                  <a:schemeClr val="bg1"/>
                </a:solidFill>
              </a:rPr>
              <a:t>Mood swings</a:t>
            </a:r>
            <a:r>
              <a:rPr lang="en-GB" sz="800" baseline="30000" dirty="0">
                <a:solidFill>
                  <a:schemeClr val="bg1"/>
                </a:solidFill>
              </a:rPr>
              <a:t> *</a:t>
            </a:r>
            <a:endParaRPr lang="en-GB" sz="800" dirty="0">
              <a:solidFill>
                <a:schemeClr val="bg1"/>
              </a:solidFill>
            </a:endParaRPr>
          </a:p>
          <a:p>
            <a:pPr>
              <a:spcAft>
                <a:spcPts val="600"/>
              </a:spcAft>
            </a:pPr>
            <a:r>
              <a:rPr lang="en-GB" sz="800" b="1" dirty="0">
                <a:solidFill>
                  <a:schemeClr val="bg1"/>
                </a:solidFill>
              </a:rPr>
              <a:t>Gastrointestinal</a:t>
            </a:r>
            <a:br>
              <a:rPr lang="en-US" sz="800" dirty="0">
                <a:solidFill>
                  <a:schemeClr val="bg1"/>
                </a:solidFill>
              </a:rPr>
            </a:br>
            <a:r>
              <a:rPr lang="en-US" sz="800" dirty="0">
                <a:solidFill>
                  <a:schemeClr val="bg1"/>
                </a:solidFill>
              </a:rPr>
              <a:t>Abdominal bloating</a:t>
            </a:r>
            <a:r>
              <a:rPr lang="en-GB" sz="800" baseline="30000" dirty="0">
                <a:solidFill>
                  <a:schemeClr val="bg1"/>
                </a:solidFill>
              </a:rPr>
              <a:t> *, </a:t>
            </a:r>
            <a:r>
              <a:rPr lang="en-US" sz="800" baseline="30000" dirty="0">
                <a:solidFill>
                  <a:schemeClr val="bg1"/>
                </a:solidFill>
              </a:rPr>
              <a:t>§</a:t>
            </a:r>
            <a:br>
              <a:rPr lang="en-GB" sz="800" dirty="0">
                <a:solidFill>
                  <a:schemeClr val="bg1"/>
                </a:solidFill>
              </a:rPr>
            </a:br>
            <a:r>
              <a:rPr lang="en-GB" sz="800" dirty="0">
                <a:solidFill>
                  <a:schemeClr val="bg1"/>
                </a:solidFill>
              </a:rPr>
              <a:t>Abdominal cramps</a:t>
            </a:r>
            <a:r>
              <a:rPr lang="en-GB" sz="800" baseline="30000" dirty="0">
                <a:solidFill>
                  <a:schemeClr val="bg1"/>
                </a:solidFill>
              </a:rPr>
              <a:t> *, </a:t>
            </a:r>
            <a:r>
              <a:rPr lang="en-US" sz="800" baseline="30000" dirty="0">
                <a:solidFill>
                  <a:schemeClr val="bg1"/>
                </a:solidFill>
              </a:rPr>
              <a:t>†</a:t>
            </a:r>
            <a:br>
              <a:rPr lang="en-GB" sz="800" dirty="0">
                <a:solidFill>
                  <a:schemeClr val="bg1"/>
                </a:solidFill>
              </a:rPr>
            </a:br>
            <a:r>
              <a:rPr lang="en-GB" sz="800" dirty="0">
                <a:solidFill>
                  <a:schemeClr val="bg1"/>
                </a:solidFill>
              </a:rPr>
              <a:t>Abdominal pain</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Constipation</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Diarrhea</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Difficulty swallowing</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Early satiety</a:t>
            </a:r>
            <a:r>
              <a:rPr lang="en-GB" sz="800" baseline="30000" dirty="0">
                <a:solidFill>
                  <a:schemeClr val="bg1"/>
                </a:solidFill>
              </a:rPr>
              <a:t> *</a:t>
            </a:r>
            <a:br>
              <a:rPr lang="en-US" sz="800" dirty="0">
                <a:solidFill>
                  <a:schemeClr val="bg1"/>
                </a:solidFill>
              </a:rPr>
            </a:br>
            <a:r>
              <a:rPr lang="en-US" sz="800" dirty="0">
                <a:solidFill>
                  <a:schemeClr val="bg1"/>
                </a:solidFill>
              </a:rPr>
              <a:t>Flatulence</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Gastroesophageal</a:t>
            </a:r>
            <a:br>
              <a:rPr lang="en-US" sz="800" dirty="0">
                <a:solidFill>
                  <a:schemeClr val="bg1"/>
                </a:solidFill>
              </a:rPr>
            </a:br>
            <a:r>
              <a:rPr lang="en-US" sz="800" dirty="0">
                <a:solidFill>
                  <a:schemeClr val="bg1"/>
                </a:solidFill>
              </a:rPr>
              <a:t>reflux</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Gurgling</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Heartburn</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Nausea</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Throat pain</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Vomiting</a:t>
            </a:r>
            <a:r>
              <a:rPr lang="en-GB" sz="800" baseline="30000" dirty="0">
                <a:solidFill>
                  <a:schemeClr val="bg1"/>
                </a:solidFill>
              </a:rPr>
              <a:t> *, </a:t>
            </a:r>
            <a:r>
              <a:rPr lang="en-US" sz="800" baseline="30000" dirty="0">
                <a:solidFill>
                  <a:schemeClr val="bg1"/>
                </a:solidFill>
              </a:rPr>
              <a:t>†, §</a:t>
            </a:r>
            <a:endParaRPr lang="en-US" sz="800" dirty="0">
              <a:solidFill>
                <a:schemeClr val="bg1"/>
              </a:solidFill>
            </a:endParaRPr>
          </a:p>
          <a:p>
            <a:pPr>
              <a:spcAft>
                <a:spcPts val="600"/>
              </a:spcAft>
            </a:pPr>
            <a:r>
              <a:rPr lang="en-US" sz="800" b="1" dirty="0">
                <a:solidFill>
                  <a:schemeClr val="bg1"/>
                </a:solidFill>
              </a:rPr>
              <a:t>Immune</a:t>
            </a:r>
            <a:br>
              <a:rPr lang="en-US" sz="800" dirty="0">
                <a:solidFill>
                  <a:schemeClr val="bg1"/>
                </a:solidFill>
              </a:rPr>
            </a:br>
            <a:r>
              <a:rPr lang="en-US" sz="800" dirty="0">
                <a:solidFill>
                  <a:schemeClr val="bg1"/>
                </a:solidFill>
              </a:rPr>
              <a:t>Allergies</a:t>
            </a:r>
            <a:r>
              <a:rPr lang="en-GB" sz="800" baseline="30000" dirty="0">
                <a:solidFill>
                  <a:schemeClr val="bg1"/>
                </a:solidFill>
              </a:rPr>
              <a:t> *</a:t>
            </a:r>
            <a:br>
              <a:rPr lang="en-US" sz="800" dirty="0">
                <a:solidFill>
                  <a:schemeClr val="bg1"/>
                </a:solidFill>
              </a:rPr>
            </a:br>
            <a:r>
              <a:rPr lang="en-US" sz="800" dirty="0">
                <a:solidFill>
                  <a:schemeClr val="bg1"/>
                </a:solidFill>
              </a:rPr>
              <a:t>Allergic reactions</a:t>
            </a:r>
            <a:r>
              <a:rPr lang="en-GB" sz="800" baseline="30000" dirty="0">
                <a:solidFill>
                  <a:schemeClr val="bg1"/>
                </a:solidFill>
              </a:rPr>
              <a:t> *</a:t>
            </a:r>
            <a:br>
              <a:rPr lang="en-US" sz="800" dirty="0">
                <a:solidFill>
                  <a:schemeClr val="bg1"/>
                </a:solidFill>
              </a:rPr>
            </a:br>
            <a:r>
              <a:rPr lang="en-US" sz="800" dirty="0">
                <a:solidFill>
                  <a:schemeClr val="bg1"/>
                </a:solidFill>
              </a:rPr>
              <a:t>Anaphylaxis</a:t>
            </a:r>
            <a:r>
              <a:rPr lang="en-GB" sz="800" baseline="30000" dirty="0">
                <a:solidFill>
                  <a:schemeClr val="bg1"/>
                </a:solidFill>
              </a:rPr>
              <a:t> *</a:t>
            </a:r>
            <a:br>
              <a:rPr lang="en-US" sz="800" dirty="0">
                <a:solidFill>
                  <a:schemeClr val="bg1"/>
                </a:solidFill>
              </a:rPr>
            </a:br>
            <a:r>
              <a:rPr lang="en-US" sz="800" dirty="0">
                <a:solidFill>
                  <a:schemeClr val="bg1"/>
                </a:solidFill>
              </a:rPr>
              <a:t>Food Intolerance</a:t>
            </a:r>
            <a:r>
              <a:rPr lang="en-GB" sz="800" baseline="30000" dirty="0">
                <a:solidFill>
                  <a:schemeClr val="bg1"/>
                </a:solidFill>
              </a:rPr>
              <a:t> *</a:t>
            </a:r>
            <a:endParaRPr lang="en-US" sz="800" dirty="0">
              <a:solidFill>
                <a:schemeClr val="bg1"/>
              </a:solidFill>
            </a:endParaRPr>
          </a:p>
          <a:p>
            <a:pPr>
              <a:spcAft>
                <a:spcPts val="600"/>
              </a:spcAft>
            </a:pPr>
            <a:r>
              <a:rPr lang="en-US" sz="800" b="1" dirty="0">
                <a:solidFill>
                  <a:schemeClr val="bg1"/>
                </a:solidFill>
              </a:rPr>
              <a:t>Musculoskeletal</a:t>
            </a:r>
            <a:br>
              <a:rPr lang="en-US" sz="800" dirty="0">
                <a:solidFill>
                  <a:schemeClr val="bg1"/>
                </a:solidFill>
              </a:rPr>
            </a:br>
            <a:r>
              <a:rPr lang="en-US" sz="800" dirty="0">
                <a:solidFill>
                  <a:schemeClr val="bg1"/>
                </a:solidFill>
              </a:rPr>
              <a:t>Weakness</a:t>
            </a:r>
            <a:r>
              <a:rPr lang="en-GB" sz="800" baseline="30000" dirty="0">
                <a:solidFill>
                  <a:schemeClr val="bg1"/>
                </a:solidFill>
              </a:rPr>
              <a:t> *, </a:t>
            </a:r>
            <a:r>
              <a:rPr lang="en-US" sz="800" baseline="30000" dirty="0">
                <a:solidFill>
                  <a:schemeClr val="bg1"/>
                </a:solidFill>
              </a:rPr>
              <a:t>†</a:t>
            </a:r>
            <a:endParaRPr lang="en-US" sz="800" dirty="0">
              <a:solidFill>
                <a:schemeClr val="bg1"/>
              </a:solidFill>
            </a:endParaRPr>
          </a:p>
          <a:p>
            <a:pPr>
              <a:spcAft>
                <a:spcPts val="600"/>
              </a:spcAft>
            </a:pPr>
            <a:endParaRPr lang="en-US" sz="800" dirty="0">
              <a:solidFill>
                <a:schemeClr val="bg1"/>
              </a:solidFill>
            </a:endParaRPr>
          </a:p>
          <a:p>
            <a:pPr>
              <a:spcAft>
                <a:spcPts val="600"/>
              </a:spcAft>
            </a:pPr>
            <a:endParaRPr lang="en-US" sz="800" dirty="0">
              <a:solidFill>
                <a:schemeClr val="bg1"/>
              </a:solidFill>
            </a:endParaRPr>
          </a:p>
          <a:p>
            <a:pPr>
              <a:spcAft>
                <a:spcPts val="600"/>
              </a:spcAft>
            </a:pPr>
            <a:endParaRPr lang="en-US" sz="800" dirty="0">
              <a:solidFill>
                <a:schemeClr val="bg1"/>
              </a:solidFill>
            </a:endParaRPr>
          </a:p>
          <a:p>
            <a:pPr>
              <a:spcAft>
                <a:spcPts val="600"/>
              </a:spcAft>
            </a:pPr>
            <a:endParaRPr lang="en-US" sz="800" dirty="0">
              <a:solidFill>
                <a:schemeClr val="bg1"/>
              </a:solidFill>
            </a:endParaRPr>
          </a:p>
          <a:p>
            <a:pPr>
              <a:spcAft>
                <a:spcPts val="600"/>
              </a:spcAft>
            </a:pPr>
            <a:r>
              <a:rPr lang="en-US" sz="800" b="1" dirty="0">
                <a:solidFill>
                  <a:schemeClr val="bg1"/>
                </a:solidFill>
              </a:rPr>
              <a:t>Pain</a:t>
            </a:r>
            <a:br>
              <a:rPr lang="en-US" sz="800" dirty="0">
                <a:solidFill>
                  <a:schemeClr val="bg1"/>
                </a:solidFill>
              </a:rPr>
            </a:br>
            <a:r>
              <a:rPr lang="en-US" sz="800" dirty="0">
                <a:solidFill>
                  <a:schemeClr val="bg1"/>
                </a:solidFill>
              </a:rPr>
              <a:t>Ache</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Back pain</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Bone pain</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Chest pain</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Increased sensitivity</a:t>
            </a:r>
            <a:br>
              <a:rPr lang="en-US" sz="800" dirty="0">
                <a:solidFill>
                  <a:schemeClr val="bg1"/>
                </a:solidFill>
              </a:rPr>
            </a:br>
            <a:r>
              <a:rPr lang="en-US" sz="800" dirty="0">
                <a:solidFill>
                  <a:schemeClr val="bg1"/>
                </a:solidFill>
              </a:rPr>
              <a:t>to pain</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Joint pain</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Muscle pain</a:t>
            </a:r>
            <a:r>
              <a:rPr lang="en-GB" sz="800" baseline="30000" dirty="0">
                <a:solidFill>
                  <a:schemeClr val="bg1"/>
                </a:solidFill>
              </a:rPr>
              <a:t> *, </a:t>
            </a:r>
            <a:r>
              <a:rPr lang="en-US" sz="800" baseline="30000" dirty="0">
                <a:solidFill>
                  <a:schemeClr val="bg1"/>
                </a:solidFill>
              </a:rPr>
              <a:t>†</a:t>
            </a:r>
            <a:endParaRPr lang="en-US" sz="800" dirty="0">
              <a:solidFill>
                <a:schemeClr val="bg1"/>
              </a:solidFill>
            </a:endParaRPr>
          </a:p>
          <a:p>
            <a:pPr>
              <a:spcAft>
                <a:spcPts val="600"/>
              </a:spcAft>
            </a:pPr>
            <a:r>
              <a:rPr lang="en-US" sz="800" b="1" dirty="0">
                <a:solidFill>
                  <a:schemeClr val="bg1"/>
                </a:solidFill>
              </a:rPr>
              <a:t>Respiratory</a:t>
            </a:r>
            <a:br>
              <a:rPr lang="en-US" sz="800" dirty="0">
                <a:solidFill>
                  <a:schemeClr val="bg1"/>
                </a:solidFill>
              </a:rPr>
            </a:br>
            <a:r>
              <a:rPr lang="en-US" sz="800" dirty="0">
                <a:solidFill>
                  <a:schemeClr val="bg1"/>
                </a:solidFill>
              </a:rPr>
              <a:t>Nasal congestion</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Shortness of breath</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Throat closing</a:t>
            </a:r>
            <a:r>
              <a:rPr lang="en-GB" sz="800" baseline="30000" dirty="0">
                <a:solidFill>
                  <a:schemeClr val="bg1"/>
                </a:solidFill>
              </a:rPr>
              <a:t> *</a:t>
            </a:r>
            <a:br>
              <a:rPr lang="en-US" sz="800" dirty="0">
                <a:solidFill>
                  <a:schemeClr val="bg1"/>
                </a:solidFill>
              </a:rPr>
            </a:br>
            <a:r>
              <a:rPr lang="en-US" sz="800" dirty="0">
                <a:solidFill>
                  <a:schemeClr val="bg1"/>
                </a:solidFill>
              </a:rPr>
              <a:t>Wheezing</a:t>
            </a:r>
            <a:r>
              <a:rPr lang="en-GB" sz="800" baseline="30000" dirty="0">
                <a:solidFill>
                  <a:schemeClr val="bg1"/>
                </a:solidFill>
              </a:rPr>
              <a:t> *</a:t>
            </a:r>
            <a:endParaRPr lang="en-US" sz="800" dirty="0">
              <a:solidFill>
                <a:schemeClr val="bg1"/>
              </a:solidFill>
            </a:endParaRPr>
          </a:p>
          <a:p>
            <a:pPr>
              <a:spcAft>
                <a:spcPts val="600"/>
              </a:spcAft>
            </a:pPr>
            <a:r>
              <a:rPr lang="en-US" sz="800" b="1" dirty="0">
                <a:solidFill>
                  <a:schemeClr val="bg1"/>
                </a:solidFill>
              </a:rPr>
              <a:t>Anaphylactic like</a:t>
            </a:r>
            <a:br>
              <a:rPr lang="en-US" sz="800" dirty="0">
                <a:solidFill>
                  <a:schemeClr val="bg1"/>
                </a:solidFill>
              </a:rPr>
            </a:br>
            <a:r>
              <a:rPr lang="en-US" sz="800" dirty="0">
                <a:solidFill>
                  <a:schemeClr val="bg1"/>
                </a:solidFill>
              </a:rPr>
              <a:t>Anaphylactic-like episodes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Difficulty breathing</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Dizziness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Fainting</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Lightheadedness</a:t>
            </a:r>
            <a:r>
              <a:rPr lang="en-US" sz="800" baseline="30000" dirty="0">
                <a:solidFill>
                  <a:schemeClr val="bg1"/>
                </a:solidFill>
              </a:rPr>
              <a:t> §</a:t>
            </a:r>
            <a:br>
              <a:rPr lang="en-US" sz="800" dirty="0">
                <a:solidFill>
                  <a:schemeClr val="bg1"/>
                </a:solidFill>
              </a:rPr>
            </a:br>
            <a:r>
              <a:rPr lang="en-US" sz="800" dirty="0">
                <a:solidFill>
                  <a:schemeClr val="bg1"/>
                </a:solidFill>
              </a:rPr>
              <a:t>Racing heart</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Tight chest</a:t>
            </a:r>
            <a:r>
              <a:rPr lang="en-GB" sz="800" baseline="30000" dirty="0">
                <a:solidFill>
                  <a:schemeClr val="bg1"/>
                </a:solidFill>
              </a:rPr>
              <a:t> </a:t>
            </a:r>
            <a:r>
              <a:rPr lang="en-US" sz="800" baseline="30000" dirty="0">
                <a:solidFill>
                  <a:schemeClr val="bg1"/>
                </a:solidFill>
              </a:rPr>
              <a:t>§</a:t>
            </a:r>
            <a:endParaRPr lang="en-US" sz="800"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endParaRPr lang="en-US" sz="800" b="1" dirty="0">
              <a:solidFill>
                <a:schemeClr val="bg1"/>
              </a:solidFill>
            </a:endParaRPr>
          </a:p>
          <a:p>
            <a:pPr>
              <a:spcAft>
                <a:spcPts val="600"/>
              </a:spcAft>
            </a:pPr>
            <a:r>
              <a:rPr lang="en-US" sz="800" b="1" dirty="0">
                <a:solidFill>
                  <a:schemeClr val="bg1"/>
                </a:solidFill>
              </a:rPr>
              <a:t>Allergy-related</a:t>
            </a:r>
            <a:br>
              <a:rPr lang="en-US" sz="800" dirty="0">
                <a:solidFill>
                  <a:schemeClr val="bg1"/>
                </a:solidFill>
              </a:rPr>
            </a:br>
            <a:r>
              <a:rPr lang="en-US" sz="800" dirty="0">
                <a:solidFill>
                  <a:schemeClr val="bg1"/>
                </a:solidFill>
              </a:rPr>
              <a:t>Coughing</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Drainage</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Dry eyes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Itchy eyes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Rhinitis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Sneezing</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Stuffy ears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Wheezing</a:t>
            </a:r>
            <a:r>
              <a:rPr lang="en-GB" sz="800" baseline="30000" dirty="0">
                <a:solidFill>
                  <a:schemeClr val="bg1"/>
                </a:solidFill>
              </a:rPr>
              <a:t> </a:t>
            </a:r>
            <a:r>
              <a:rPr lang="en-US" sz="800" baseline="30000" dirty="0">
                <a:solidFill>
                  <a:schemeClr val="bg1"/>
                </a:solidFill>
              </a:rPr>
              <a:t>§</a:t>
            </a:r>
            <a:endParaRPr lang="en-US" sz="800" dirty="0">
              <a:solidFill>
                <a:schemeClr val="bg1"/>
              </a:solidFill>
            </a:endParaRPr>
          </a:p>
          <a:p>
            <a:pPr>
              <a:spcAft>
                <a:spcPts val="600"/>
              </a:spcAft>
            </a:pPr>
            <a:r>
              <a:rPr lang="en-US" sz="800" b="1" dirty="0">
                <a:solidFill>
                  <a:schemeClr val="bg1"/>
                </a:solidFill>
              </a:rPr>
              <a:t>Systemic</a:t>
            </a:r>
            <a:br>
              <a:rPr lang="en-US" sz="800" dirty="0">
                <a:solidFill>
                  <a:schemeClr val="bg1"/>
                </a:solidFill>
              </a:rPr>
            </a:br>
            <a:r>
              <a:rPr lang="en-US" sz="800" dirty="0">
                <a:solidFill>
                  <a:schemeClr val="bg1"/>
                </a:solidFill>
              </a:rPr>
              <a:t>Blurry vision</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Burning eyes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Dizziness</a:t>
            </a:r>
            <a:r>
              <a:rPr lang="en-GB" sz="800" baseline="30000" dirty="0">
                <a:solidFill>
                  <a:schemeClr val="bg1"/>
                </a:solidFill>
              </a:rPr>
              <a:t> *</a:t>
            </a:r>
            <a:br>
              <a:rPr lang="en-US" sz="800" dirty="0">
                <a:solidFill>
                  <a:schemeClr val="bg1"/>
                </a:solidFill>
              </a:rPr>
            </a:br>
            <a:r>
              <a:rPr lang="en-US" sz="800" dirty="0">
                <a:solidFill>
                  <a:schemeClr val="bg1"/>
                </a:solidFill>
              </a:rPr>
              <a:t>Fever</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Headache</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Hypersalivation</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Itchy gums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Night sweats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Painful urination</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Shaking</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Stiffness</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Sweating</a:t>
            </a:r>
            <a:r>
              <a:rPr lang="en-GB" sz="800" baseline="30000" dirty="0">
                <a:solidFill>
                  <a:schemeClr val="bg1"/>
                </a:solidFill>
              </a:rPr>
              <a:t> *, </a:t>
            </a:r>
            <a:r>
              <a:rPr lang="en-US" sz="800" baseline="30000" dirty="0">
                <a:solidFill>
                  <a:schemeClr val="bg1"/>
                </a:solidFill>
              </a:rPr>
              <a:t>§</a:t>
            </a:r>
            <a:br>
              <a:rPr lang="en-US" sz="800" dirty="0">
                <a:solidFill>
                  <a:schemeClr val="bg1"/>
                </a:solidFill>
              </a:rPr>
            </a:br>
            <a:r>
              <a:rPr lang="en-US" sz="800" dirty="0">
                <a:solidFill>
                  <a:schemeClr val="bg1"/>
                </a:solidFill>
              </a:rPr>
              <a:t>Swollen lymph nodes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Thirst</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Tiredness/fatigue</a:t>
            </a:r>
            <a:r>
              <a:rPr lang="en-GB" sz="800" baseline="30000" dirty="0">
                <a:solidFill>
                  <a:schemeClr val="bg1"/>
                </a:solidFill>
              </a:rPr>
              <a:t> *, </a:t>
            </a:r>
            <a:r>
              <a:rPr lang="en-US" sz="800" baseline="30000" dirty="0">
                <a:solidFill>
                  <a:schemeClr val="bg1"/>
                </a:solidFill>
              </a:rPr>
              <a:t>†, §</a:t>
            </a:r>
            <a:br>
              <a:rPr lang="en-US" sz="800" dirty="0">
                <a:solidFill>
                  <a:schemeClr val="bg1"/>
                </a:solidFill>
              </a:rPr>
            </a:br>
            <a:r>
              <a:rPr lang="en-US" sz="800" dirty="0">
                <a:solidFill>
                  <a:schemeClr val="bg1"/>
                </a:solidFill>
              </a:rPr>
              <a:t>Urgency to urinate</a:t>
            </a:r>
            <a:r>
              <a:rPr lang="en-GB" sz="800" baseline="30000" dirty="0">
                <a:solidFill>
                  <a:schemeClr val="bg1"/>
                </a:solidFill>
              </a:rPr>
              <a:t> </a:t>
            </a:r>
            <a:r>
              <a:rPr lang="en-US" sz="800" baseline="30000" dirty="0">
                <a:solidFill>
                  <a:schemeClr val="bg1"/>
                </a:solidFill>
              </a:rPr>
              <a:t>†, §</a:t>
            </a:r>
            <a:br>
              <a:rPr lang="en-US" sz="800" dirty="0">
                <a:solidFill>
                  <a:schemeClr val="bg1"/>
                </a:solidFill>
              </a:rPr>
            </a:br>
            <a:r>
              <a:rPr lang="en-US" sz="800" dirty="0">
                <a:solidFill>
                  <a:schemeClr val="bg1"/>
                </a:solidFill>
              </a:rPr>
              <a:t>Weakness</a:t>
            </a:r>
            <a:r>
              <a:rPr lang="en-GB" sz="800" baseline="30000" dirty="0">
                <a:solidFill>
                  <a:schemeClr val="bg1"/>
                </a:solidFill>
              </a:rPr>
              <a:t> </a:t>
            </a:r>
            <a:r>
              <a:rPr lang="en-US" sz="800" baseline="30000" dirty="0">
                <a:solidFill>
                  <a:schemeClr val="bg1"/>
                </a:solidFill>
              </a:rPr>
              <a:t>§</a:t>
            </a:r>
            <a:br>
              <a:rPr lang="en-US" sz="800" dirty="0">
                <a:solidFill>
                  <a:schemeClr val="bg1"/>
                </a:solidFill>
              </a:rPr>
            </a:br>
            <a:r>
              <a:rPr lang="en-US" sz="800" dirty="0">
                <a:solidFill>
                  <a:schemeClr val="bg1"/>
                </a:solidFill>
              </a:rPr>
              <a:t>Weight loss</a:t>
            </a:r>
            <a:r>
              <a:rPr lang="en-GB" sz="800" baseline="30000" dirty="0">
                <a:solidFill>
                  <a:schemeClr val="bg1"/>
                </a:solidFill>
              </a:rPr>
              <a:t> *, </a:t>
            </a:r>
            <a:r>
              <a:rPr lang="en-US" sz="800" baseline="30000" dirty="0">
                <a:solidFill>
                  <a:schemeClr val="bg1"/>
                </a:solidFill>
              </a:rPr>
              <a:t>†</a:t>
            </a:r>
            <a:endParaRPr lang="en-GB" sz="800" dirty="0">
              <a:solidFill>
                <a:schemeClr val="bg1"/>
              </a:solidFill>
            </a:endParaRPr>
          </a:p>
        </p:txBody>
      </p:sp>
      <p:cxnSp>
        <p:nvCxnSpPr>
          <p:cNvPr id="19" name="Straight Arrow Connector 18">
            <a:extLst>
              <a:ext uri="{FF2B5EF4-FFF2-40B4-BE49-F238E27FC236}">
                <a16:creationId xmlns:a16="http://schemas.microsoft.com/office/drawing/2014/main" id="{71369005-A099-9F83-57C6-F6815B9B43C4}"/>
              </a:ext>
            </a:extLst>
          </p:cNvPr>
          <p:cNvCxnSpPr>
            <a:stCxn id="11" idx="3"/>
          </p:cNvCxnSpPr>
          <p:nvPr/>
        </p:nvCxnSpPr>
        <p:spPr>
          <a:xfrm>
            <a:off x="1628383" y="2111765"/>
            <a:ext cx="20041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7D89CB6E-E7F0-ADC4-2306-A84E74935C67}"/>
              </a:ext>
            </a:extLst>
          </p:cNvPr>
          <p:cNvCxnSpPr/>
          <p:nvPr/>
        </p:nvCxnSpPr>
        <p:spPr>
          <a:xfrm>
            <a:off x="3859420" y="2111765"/>
            <a:ext cx="20041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A9CEF92-730A-9CB2-457C-FE2C7F9B0482}"/>
              </a:ext>
            </a:extLst>
          </p:cNvPr>
          <p:cNvSpPr txBox="1"/>
          <p:nvPr/>
        </p:nvSpPr>
        <p:spPr>
          <a:xfrm>
            <a:off x="956930" y="3976577"/>
            <a:ext cx="2656496"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b="1" dirty="0"/>
              <a:t>Key</a:t>
            </a:r>
          </a:p>
          <a:p>
            <a:r>
              <a:rPr lang="en-GB" sz="1200" dirty="0"/>
              <a:t>* reported by experts</a:t>
            </a:r>
          </a:p>
          <a:p>
            <a:r>
              <a:rPr lang="en-GB" sz="1200" baseline="30000" dirty="0"/>
              <a:t>† </a:t>
            </a:r>
            <a:r>
              <a:rPr lang="en-GB" sz="1200" dirty="0"/>
              <a:t>reported in peer-reviewed literature</a:t>
            </a:r>
          </a:p>
          <a:p>
            <a:r>
              <a:rPr lang="en-GB" sz="1200" baseline="30000" dirty="0"/>
              <a:t>§ </a:t>
            </a:r>
            <a:r>
              <a:rPr lang="en-GB" sz="1200" dirty="0"/>
              <a:t>reported by patients</a:t>
            </a:r>
          </a:p>
        </p:txBody>
      </p:sp>
    </p:spTree>
    <p:extLst>
      <p:ext uri="{BB962C8B-B14F-4D97-AF65-F5344CB8AC3E}">
        <p14:creationId xmlns:p14="http://schemas.microsoft.com/office/powerpoint/2010/main" val="128086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440BB4-CFFA-F64F-24CA-88AE5D2DEF13}"/>
              </a:ext>
            </a:extLst>
          </p:cNvPr>
          <p:cNvSpPr>
            <a:spLocks noGrp="1"/>
          </p:cNvSpPr>
          <p:nvPr>
            <p:ph type="ftr" sz="quarter" idx="3"/>
          </p:nvPr>
        </p:nvSpPr>
        <p:spPr>
          <a:xfrm>
            <a:off x="609600" y="6356350"/>
            <a:ext cx="10744199" cy="442131"/>
          </a:xfrm>
        </p:spPr>
        <p:txBody>
          <a:bodyPr/>
          <a:lstStyle/>
          <a:p>
            <a:r>
              <a:rPr lang="en-GB" sz="1200" dirty="0"/>
              <a:t>GI, gastrointestinal. </a:t>
            </a:r>
          </a:p>
          <a:p>
            <a:r>
              <a:rPr lang="en-GB" sz="1200" dirty="0"/>
              <a:t>Mesa RA, et al. </a:t>
            </a:r>
            <a:r>
              <a:rPr lang="en-GB" sz="1200" i="1" dirty="0"/>
              <a:t>Cancer. </a:t>
            </a:r>
            <a:r>
              <a:rPr lang="en-GB" sz="1200" dirty="0"/>
              <a:t>2022;128(20):3691-3699</a:t>
            </a:r>
            <a:endParaRPr lang="en-US" sz="1200" dirty="0"/>
          </a:p>
        </p:txBody>
      </p:sp>
      <p:sp>
        <p:nvSpPr>
          <p:cNvPr id="2" name="Title 1">
            <a:extLst>
              <a:ext uri="{FF2B5EF4-FFF2-40B4-BE49-F238E27FC236}">
                <a16:creationId xmlns:a16="http://schemas.microsoft.com/office/drawing/2014/main" id="{0311E7A6-E0FE-8040-B9D2-5FDD6B55ABD4}"/>
              </a:ext>
            </a:extLst>
          </p:cNvPr>
          <p:cNvSpPr>
            <a:spLocks noGrp="1"/>
          </p:cNvSpPr>
          <p:nvPr>
            <p:ph type="title"/>
          </p:nvPr>
        </p:nvSpPr>
        <p:spPr>
          <a:xfrm>
            <a:off x="609600" y="199505"/>
            <a:ext cx="10744200" cy="1185577"/>
          </a:xfrm>
        </p:spPr>
        <p:txBody>
          <a:bodyPr/>
          <a:lstStyle/>
          <a:p>
            <a:r>
              <a:rPr lang="en-US" dirty="0"/>
              <a:t>Everyone is Unique</a:t>
            </a:r>
          </a:p>
        </p:txBody>
      </p:sp>
      <p:sp>
        <p:nvSpPr>
          <p:cNvPr id="17" name="Content Placeholder 16">
            <a:extLst>
              <a:ext uri="{FF2B5EF4-FFF2-40B4-BE49-F238E27FC236}">
                <a16:creationId xmlns:a16="http://schemas.microsoft.com/office/drawing/2014/main" id="{648CFDFA-5104-DF2A-C3BA-DAF7765AF827}"/>
              </a:ext>
            </a:extLst>
          </p:cNvPr>
          <p:cNvSpPr>
            <a:spLocks noGrp="1"/>
          </p:cNvSpPr>
          <p:nvPr>
            <p:ph idx="1"/>
          </p:nvPr>
        </p:nvSpPr>
        <p:spPr>
          <a:xfrm>
            <a:off x="609600" y="4521781"/>
            <a:ext cx="10744200" cy="1523494"/>
          </a:xfrm>
        </p:spPr>
        <p:txBody>
          <a:bodyPr/>
          <a:lstStyle/>
          <a:p>
            <a:pPr marL="0" indent="0" algn="ctr">
              <a:buNone/>
            </a:pPr>
            <a:r>
              <a:rPr lang="en-US" b="1" dirty="0">
                <a:solidFill>
                  <a:schemeClr val="accent3"/>
                </a:solidFill>
              </a:rPr>
              <a:t>ISM –  average tryptase level 20-40 ug/L</a:t>
            </a:r>
          </a:p>
          <a:p>
            <a:pPr marL="0" indent="0" algn="ctr">
              <a:buNone/>
            </a:pPr>
            <a:r>
              <a:rPr lang="en-US" dirty="0"/>
              <a:t>Symptom burden can be very high: Chronic impact on quality of life, work performance and productivity, mental and physical health.</a:t>
            </a:r>
          </a:p>
          <a:p>
            <a:endParaRPr lang="en-US" dirty="0"/>
          </a:p>
        </p:txBody>
      </p:sp>
      <p:sp>
        <p:nvSpPr>
          <p:cNvPr id="8" name="TextBox 7">
            <a:extLst>
              <a:ext uri="{FF2B5EF4-FFF2-40B4-BE49-F238E27FC236}">
                <a16:creationId xmlns:a16="http://schemas.microsoft.com/office/drawing/2014/main" id="{E9725F58-B3FD-5C47-A27A-AF237EDA6639}"/>
              </a:ext>
            </a:extLst>
          </p:cNvPr>
          <p:cNvSpPr txBox="1"/>
          <p:nvPr/>
        </p:nvSpPr>
        <p:spPr>
          <a:xfrm flipH="1">
            <a:off x="1311874" y="2348223"/>
            <a:ext cx="2685968" cy="1523494"/>
          </a:xfrm>
          <a:prstGeom prst="rect">
            <a:avLst/>
          </a:prstGeom>
        </p:spPr>
        <p:style>
          <a:lnRef idx="1">
            <a:schemeClr val="accent1"/>
          </a:lnRef>
          <a:fillRef idx="3">
            <a:schemeClr val="accent1"/>
          </a:fillRef>
          <a:effectRef idx="2">
            <a:schemeClr val="accent1"/>
          </a:effectRef>
          <a:fontRef idx="minor">
            <a:schemeClr val="lt1"/>
          </a:fontRef>
        </p:style>
        <p:txBody>
          <a:bodyPr wrap="square" tIns="91440" rtlCol="0">
            <a:spAutoFit/>
          </a:bodyPr>
          <a:lstStyle/>
          <a:p>
            <a:r>
              <a:rPr lang="en-US" dirty="0"/>
              <a:t> </a:t>
            </a:r>
            <a:r>
              <a:rPr lang="en-US" b="1" dirty="0"/>
              <a:t>GI symptoms</a:t>
            </a:r>
          </a:p>
          <a:p>
            <a:pPr marL="285750" indent="-285750">
              <a:buFont typeface="Arial" panose="020B0604020202020204" pitchFamily="34" charset="0"/>
              <a:buChar char="•"/>
            </a:pPr>
            <a:r>
              <a:rPr lang="en-US" dirty="0"/>
              <a:t>Loose motions +++</a:t>
            </a:r>
          </a:p>
          <a:p>
            <a:pPr marL="285750" indent="-285750">
              <a:buFont typeface="Arial" panose="020B0604020202020204" pitchFamily="34" charset="0"/>
              <a:buChar char="•"/>
            </a:pPr>
            <a:r>
              <a:rPr lang="en-US" dirty="0"/>
              <a:t>Nausea</a:t>
            </a:r>
          </a:p>
          <a:p>
            <a:pPr marL="285750" indent="-285750">
              <a:buFont typeface="Arial" panose="020B0604020202020204" pitchFamily="34" charset="0"/>
              <a:buChar char="•"/>
            </a:pPr>
            <a:r>
              <a:rPr lang="en-US" dirty="0"/>
              <a:t>Weight loss</a:t>
            </a:r>
          </a:p>
          <a:p>
            <a:endParaRPr lang="en-US" dirty="0"/>
          </a:p>
        </p:txBody>
      </p:sp>
      <p:sp>
        <p:nvSpPr>
          <p:cNvPr id="9" name="TextBox 8">
            <a:extLst>
              <a:ext uri="{FF2B5EF4-FFF2-40B4-BE49-F238E27FC236}">
                <a16:creationId xmlns:a16="http://schemas.microsoft.com/office/drawing/2014/main" id="{067DECEC-F291-724C-93C9-99C804F0ABF8}"/>
              </a:ext>
            </a:extLst>
          </p:cNvPr>
          <p:cNvSpPr txBox="1"/>
          <p:nvPr/>
        </p:nvSpPr>
        <p:spPr>
          <a:xfrm flipH="1">
            <a:off x="4546410" y="2348223"/>
            <a:ext cx="2870578"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tIns="91440" bIns="274320" rtlCol="0">
            <a:spAutoFit/>
          </a:bodyPr>
          <a:lstStyle/>
          <a:p>
            <a:r>
              <a:rPr lang="en-US" b="1" dirty="0"/>
              <a:t>‘Allergy’ type symptoms</a:t>
            </a:r>
          </a:p>
          <a:p>
            <a:pPr marL="285750" indent="-285750">
              <a:buFont typeface="Arial" panose="020B0604020202020204" pitchFamily="34" charset="0"/>
              <a:buChar char="•"/>
            </a:pPr>
            <a:r>
              <a:rPr lang="en-US" dirty="0"/>
              <a:t>Multiple triggers for episodes /’attacks’</a:t>
            </a:r>
          </a:p>
          <a:p>
            <a:pPr marL="285750" indent="-285750">
              <a:buFont typeface="Arial" panose="020B0604020202020204" pitchFamily="34" charset="0"/>
              <a:buChar char="•"/>
            </a:pPr>
            <a:r>
              <a:rPr lang="en-US" dirty="0"/>
              <a:t>Anaphylaxis</a:t>
            </a:r>
          </a:p>
        </p:txBody>
      </p:sp>
      <p:sp>
        <p:nvSpPr>
          <p:cNvPr id="10" name="TextBox 9">
            <a:extLst>
              <a:ext uri="{FF2B5EF4-FFF2-40B4-BE49-F238E27FC236}">
                <a16:creationId xmlns:a16="http://schemas.microsoft.com/office/drawing/2014/main" id="{72EB7865-1228-0943-ABD2-F3DB0031D2CB}"/>
              </a:ext>
            </a:extLst>
          </p:cNvPr>
          <p:cNvSpPr txBox="1"/>
          <p:nvPr/>
        </p:nvSpPr>
        <p:spPr>
          <a:xfrm flipH="1">
            <a:off x="7965556" y="2336220"/>
            <a:ext cx="2316128"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tIns="91440" bIns="1097280" rtlCol="0">
            <a:spAutoFit/>
          </a:bodyPr>
          <a:lstStyle/>
          <a:p>
            <a:r>
              <a:rPr lang="en-US" b="1" dirty="0"/>
              <a:t>No symptoms</a:t>
            </a:r>
          </a:p>
        </p:txBody>
      </p:sp>
      <p:pic>
        <p:nvPicPr>
          <p:cNvPr id="14" name="Graphic 13" descr="User with solid fill">
            <a:extLst>
              <a:ext uri="{FF2B5EF4-FFF2-40B4-BE49-F238E27FC236}">
                <a16:creationId xmlns:a16="http://schemas.microsoft.com/office/drawing/2014/main" id="{3B76E147-B2B7-1CBD-6E9D-5356EF741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0540" y="1421820"/>
            <a:ext cx="914400" cy="914400"/>
          </a:xfrm>
          <a:prstGeom prst="rect">
            <a:avLst/>
          </a:prstGeom>
        </p:spPr>
      </p:pic>
      <p:pic>
        <p:nvPicPr>
          <p:cNvPr id="15" name="Graphic 14" descr="User with solid fill">
            <a:extLst>
              <a:ext uri="{FF2B5EF4-FFF2-40B4-BE49-F238E27FC236}">
                <a16:creationId xmlns:a16="http://schemas.microsoft.com/office/drawing/2014/main" id="{52CB67A3-B9EC-CCB8-4A74-B5F7A53EF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6382" y="1413926"/>
            <a:ext cx="914400" cy="914400"/>
          </a:xfrm>
          <a:prstGeom prst="rect">
            <a:avLst/>
          </a:prstGeom>
        </p:spPr>
      </p:pic>
      <p:pic>
        <p:nvPicPr>
          <p:cNvPr id="16" name="Graphic 15" descr="User with solid fill">
            <a:extLst>
              <a:ext uri="{FF2B5EF4-FFF2-40B4-BE49-F238E27FC236}">
                <a16:creationId xmlns:a16="http://schemas.microsoft.com/office/drawing/2014/main" id="{8C52740E-DF29-00F8-76E1-9767D2B4DE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4243" y="1417616"/>
            <a:ext cx="914400" cy="914400"/>
          </a:xfrm>
          <a:prstGeom prst="rect">
            <a:avLst/>
          </a:prstGeom>
        </p:spPr>
      </p:pic>
    </p:spTree>
    <p:extLst>
      <p:ext uri="{BB962C8B-B14F-4D97-AF65-F5344CB8AC3E}">
        <p14:creationId xmlns:p14="http://schemas.microsoft.com/office/powerpoint/2010/main" val="11243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D91-B0CD-CD4C-9953-C6116824AF1D}"/>
              </a:ext>
            </a:extLst>
          </p:cNvPr>
          <p:cNvSpPr>
            <a:spLocks noGrp="1"/>
          </p:cNvSpPr>
          <p:nvPr>
            <p:ph type="title"/>
          </p:nvPr>
        </p:nvSpPr>
        <p:spPr>
          <a:xfrm>
            <a:off x="609600" y="199505"/>
            <a:ext cx="10744200" cy="1185577"/>
          </a:xfrm>
        </p:spPr>
        <p:txBody>
          <a:bodyPr/>
          <a:lstStyle/>
          <a:p>
            <a:r>
              <a:rPr lang="en-GB" dirty="0"/>
              <a:t>Patient Case</a:t>
            </a:r>
          </a:p>
        </p:txBody>
      </p:sp>
      <p:sp>
        <p:nvSpPr>
          <p:cNvPr id="3" name="Content Placeholder 2">
            <a:extLst>
              <a:ext uri="{FF2B5EF4-FFF2-40B4-BE49-F238E27FC236}">
                <a16:creationId xmlns:a16="http://schemas.microsoft.com/office/drawing/2014/main" id="{A2C9688C-35A6-F044-AAA3-6DD775266DB1}"/>
              </a:ext>
            </a:extLst>
          </p:cNvPr>
          <p:cNvSpPr>
            <a:spLocks noGrp="1"/>
          </p:cNvSpPr>
          <p:nvPr>
            <p:ph sz="half" idx="1"/>
          </p:nvPr>
        </p:nvSpPr>
        <p:spPr>
          <a:xfrm>
            <a:off x="609600" y="1384300"/>
            <a:ext cx="2984205" cy="4578089"/>
          </a:xfrm>
        </p:spPr>
        <p:style>
          <a:lnRef idx="1">
            <a:schemeClr val="accent3"/>
          </a:lnRef>
          <a:fillRef idx="3">
            <a:schemeClr val="accent3"/>
          </a:fillRef>
          <a:effectRef idx="2">
            <a:schemeClr val="accent3"/>
          </a:effectRef>
          <a:fontRef idx="minor">
            <a:schemeClr val="lt1"/>
          </a:fontRef>
        </p:style>
        <p:txBody>
          <a:bodyPr tIns="274320">
            <a:noAutofit/>
          </a:bodyPr>
          <a:lstStyle/>
          <a:p>
            <a:pPr>
              <a:buClr>
                <a:schemeClr val="bg1"/>
              </a:buClr>
            </a:pPr>
            <a:r>
              <a:rPr lang="en-GB" sz="1800" b="1" dirty="0"/>
              <a:t>September 2019:</a:t>
            </a:r>
            <a:br>
              <a:rPr lang="en-GB" sz="1800" dirty="0"/>
            </a:br>
            <a:r>
              <a:rPr lang="en-GB" sz="1800" dirty="0"/>
              <a:t>Seen at </a:t>
            </a:r>
            <a:r>
              <a:rPr lang="en-GB" sz="1800" dirty="0" err="1"/>
              <a:t>center</a:t>
            </a:r>
            <a:r>
              <a:rPr lang="en-GB" sz="1800" dirty="0"/>
              <a:t> of excellence</a:t>
            </a:r>
          </a:p>
          <a:p>
            <a:pPr>
              <a:buClr>
                <a:schemeClr val="bg1"/>
              </a:buClr>
            </a:pPr>
            <a:r>
              <a:rPr lang="en-GB" sz="1800" dirty="0"/>
              <a:t>Referred for a specialist opinion re: Management</a:t>
            </a:r>
            <a:br>
              <a:rPr lang="en-GB" sz="1800" dirty="0"/>
            </a:br>
            <a:r>
              <a:rPr lang="en-GB" sz="1800" dirty="0"/>
              <a:t>of ISM symptoms/</a:t>
            </a:r>
            <a:br>
              <a:rPr lang="en-GB" sz="1800" dirty="0"/>
            </a:br>
            <a:r>
              <a:rPr lang="en-GB" sz="1800" dirty="0"/>
              <a:t>eligibility for a trial.</a:t>
            </a:r>
          </a:p>
          <a:p>
            <a:pPr lvl="1">
              <a:buClr>
                <a:schemeClr val="bg1"/>
              </a:buClr>
            </a:pPr>
            <a:r>
              <a:rPr lang="en-GB" sz="1600" dirty="0"/>
              <a:t>Caucasian Male, </a:t>
            </a:r>
            <a:br>
              <a:rPr lang="en-GB" sz="1600" dirty="0"/>
            </a:br>
            <a:r>
              <a:rPr lang="en-GB" sz="1600" dirty="0"/>
              <a:t>71yrs of age,</a:t>
            </a:r>
            <a:br>
              <a:rPr lang="en-GB" sz="1600" dirty="0"/>
            </a:br>
            <a:r>
              <a:rPr lang="en-GB" sz="1600" dirty="0"/>
              <a:t>Industrial Engineer</a:t>
            </a:r>
          </a:p>
          <a:p>
            <a:pPr lvl="1">
              <a:buClr>
                <a:schemeClr val="bg1"/>
              </a:buClr>
            </a:pPr>
            <a:r>
              <a:rPr lang="en-GB" sz="1600" b="1" dirty="0"/>
              <a:t>Medical history: COPD, ILD Left</a:t>
            </a:r>
            <a:br>
              <a:rPr lang="en-GB" sz="1600" b="1" dirty="0"/>
            </a:br>
            <a:r>
              <a:rPr lang="en-GB" sz="1600" b="1" dirty="0"/>
              <a:t>lower lung, BCC removed 2019</a:t>
            </a:r>
          </a:p>
          <a:p>
            <a:pPr>
              <a:buClr>
                <a:schemeClr val="bg1"/>
              </a:buClr>
            </a:pPr>
            <a:endParaRPr lang="en-GB" sz="1800" dirty="0"/>
          </a:p>
        </p:txBody>
      </p:sp>
      <p:sp>
        <p:nvSpPr>
          <p:cNvPr id="6" name="Content Placeholder 5">
            <a:extLst>
              <a:ext uri="{FF2B5EF4-FFF2-40B4-BE49-F238E27FC236}">
                <a16:creationId xmlns:a16="http://schemas.microsoft.com/office/drawing/2014/main" id="{EB7B9CC2-C2BD-ED16-8111-C04832F961E9}"/>
              </a:ext>
            </a:extLst>
          </p:cNvPr>
          <p:cNvSpPr>
            <a:spLocks noGrp="1"/>
          </p:cNvSpPr>
          <p:nvPr>
            <p:ph sz="half" idx="2"/>
          </p:nvPr>
        </p:nvSpPr>
        <p:spPr>
          <a:xfrm>
            <a:off x="4391247" y="1384300"/>
            <a:ext cx="7191153" cy="4792663"/>
          </a:xfrm>
        </p:spPr>
        <p:txBody>
          <a:bodyPr>
            <a:normAutofit fontScale="62500" lnSpcReduction="20000"/>
          </a:bodyPr>
          <a:lstStyle/>
          <a:p>
            <a:pPr marL="0" indent="0">
              <a:spcAft>
                <a:spcPts val="600"/>
              </a:spcAft>
              <a:buNone/>
            </a:pPr>
            <a:r>
              <a:rPr lang="en-GB" sz="3400" b="1" dirty="0">
                <a:solidFill>
                  <a:schemeClr val="accent3"/>
                </a:solidFill>
              </a:rPr>
              <a:t>SM journey</a:t>
            </a:r>
          </a:p>
          <a:p>
            <a:pPr>
              <a:lnSpc>
                <a:spcPct val="120000"/>
              </a:lnSpc>
              <a:spcBef>
                <a:spcPts val="0"/>
              </a:spcBef>
              <a:spcAft>
                <a:spcPts val="600"/>
              </a:spcAft>
            </a:pPr>
            <a:r>
              <a:rPr lang="en-GB" sz="2700" b="1" dirty="0"/>
              <a:t>1999-2000:</a:t>
            </a:r>
            <a:r>
              <a:rPr lang="en-GB" sz="2700" dirty="0"/>
              <a:t> Noted that he had a widespread itchy red rash </a:t>
            </a:r>
          </a:p>
          <a:p>
            <a:pPr>
              <a:lnSpc>
                <a:spcPct val="120000"/>
              </a:lnSpc>
              <a:spcBef>
                <a:spcPts val="0"/>
              </a:spcBef>
              <a:spcAft>
                <a:spcPts val="600"/>
              </a:spcAft>
            </a:pPr>
            <a:r>
              <a:rPr lang="en-GB" sz="2700" b="1" dirty="0"/>
              <a:t>2016: Back pain: </a:t>
            </a:r>
            <a:r>
              <a:rPr lang="en-GB" sz="2700" dirty="0"/>
              <a:t>MRI L1 fracture</a:t>
            </a:r>
          </a:p>
          <a:p>
            <a:pPr>
              <a:lnSpc>
                <a:spcPct val="120000"/>
              </a:lnSpc>
              <a:spcBef>
                <a:spcPts val="0"/>
              </a:spcBef>
              <a:spcAft>
                <a:spcPts val="600"/>
              </a:spcAft>
            </a:pPr>
            <a:r>
              <a:rPr lang="en-GB" sz="2700" dirty="0"/>
              <a:t>DEXA osteopenia and degenerative disc disease most severe L3/ L5/S1</a:t>
            </a:r>
          </a:p>
          <a:p>
            <a:pPr>
              <a:lnSpc>
                <a:spcPct val="120000"/>
              </a:lnSpc>
              <a:spcBef>
                <a:spcPts val="0"/>
              </a:spcBef>
              <a:spcAft>
                <a:spcPts val="600"/>
              </a:spcAft>
            </a:pPr>
            <a:r>
              <a:rPr lang="en-GB" sz="2700" b="1" dirty="0"/>
              <a:t>Endocrinology opinion: </a:t>
            </a:r>
            <a:r>
              <a:rPr lang="en-GB" sz="2700" dirty="0"/>
              <a:t>Acid reflux with alendronate – 2018  denosumab trial</a:t>
            </a:r>
          </a:p>
          <a:p>
            <a:pPr>
              <a:lnSpc>
                <a:spcPct val="120000"/>
              </a:lnSpc>
              <a:spcBef>
                <a:spcPts val="0"/>
              </a:spcBef>
              <a:spcAft>
                <a:spcPts val="600"/>
              </a:spcAft>
            </a:pPr>
            <a:r>
              <a:rPr lang="en-GB" sz="2700" b="1" dirty="0"/>
              <a:t>2016: Referred to Dermatology </a:t>
            </a:r>
            <a:r>
              <a:rPr lang="en-GB" sz="2700" dirty="0"/>
              <a:t>- Skin biopsy confirmed Urticaria Pigmentosa</a:t>
            </a:r>
          </a:p>
          <a:p>
            <a:pPr>
              <a:lnSpc>
                <a:spcPct val="120000"/>
              </a:lnSpc>
              <a:spcBef>
                <a:spcPts val="0"/>
              </a:spcBef>
              <a:spcAft>
                <a:spcPts val="600"/>
              </a:spcAft>
            </a:pPr>
            <a:r>
              <a:rPr lang="en-GB" sz="2700" dirty="0"/>
              <a:t>Treatment with narrow band PUVA  - 1 course (24 fractions)</a:t>
            </a:r>
          </a:p>
          <a:p>
            <a:pPr>
              <a:lnSpc>
                <a:spcPct val="120000"/>
              </a:lnSpc>
              <a:spcBef>
                <a:spcPts val="0"/>
              </a:spcBef>
              <a:spcAft>
                <a:spcPts val="600"/>
              </a:spcAft>
            </a:pPr>
            <a:r>
              <a:rPr lang="en-GB" sz="2700" dirty="0"/>
              <a:t>Antihistamines/anti-mediator therapies initiated with mild improvement</a:t>
            </a:r>
          </a:p>
          <a:p>
            <a:pPr>
              <a:lnSpc>
                <a:spcPct val="120000"/>
              </a:lnSpc>
              <a:spcBef>
                <a:spcPts val="0"/>
              </a:spcBef>
              <a:spcAft>
                <a:spcPts val="600"/>
              </a:spcAft>
            </a:pPr>
            <a:r>
              <a:rPr lang="en-GB" sz="2700" b="1" dirty="0"/>
              <a:t>Referred to </a:t>
            </a:r>
            <a:r>
              <a:rPr lang="en-GB" sz="2700" b="1" dirty="0" err="1"/>
              <a:t>Hematologist</a:t>
            </a:r>
            <a:r>
              <a:rPr lang="en-GB" sz="2700" b="1" dirty="0"/>
              <a:t> 2019– Diagnosis of indolent SM confirmed on bone marrow biopsy</a:t>
            </a:r>
          </a:p>
          <a:p>
            <a:pPr>
              <a:lnSpc>
                <a:spcPct val="120000"/>
              </a:lnSpc>
              <a:spcBef>
                <a:spcPts val="0"/>
              </a:spcBef>
              <a:spcAft>
                <a:spcPts val="600"/>
              </a:spcAft>
            </a:pPr>
            <a:r>
              <a:rPr lang="en-GB" sz="2700" b="1" dirty="0"/>
              <a:t>Persistent symptoms: Referral for expert opinion – optimize management/trial options</a:t>
            </a:r>
            <a:endParaRPr lang="en-US" sz="2700" b="1" dirty="0"/>
          </a:p>
        </p:txBody>
      </p:sp>
      <p:sp>
        <p:nvSpPr>
          <p:cNvPr id="5" name="Footer Placeholder 4">
            <a:extLst>
              <a:ext uri="{FF2B5EF4-FFF2-40B4-BE49-F238E27FC236}">
                <a16:creationId xmlns:a16="http://schemas.microsoft.com/office/drawing/2014/main" id="{CCAC73CF-2AD5-4261-60C1-11B437C2DA59}"/>
              </a:ext>
            </a:extLst>
          </p:cNvPr>
          <p:cNvSpPr>
            <a:spLocks noGrp="1"/>
          </p:cNvSpPr>
          <p:nvPr>
            <p:ph type="ftr" sz="quarter" idx="3"/>
          </p:nvPr>
        </p:nvSpPr>
        <p:spPr>
          <a:xfrm>
            <a:off x="609600" y="6356350"/>
            <a:ext cx="10515599" cy="442131"/>
          </a:xfrm>
        </p:spPr>
        <p:txBody>
          <a:bodyPr/>
          <a:lstStyle/>
          <a:p>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BCC, basal cell carcinoma; COPD, chronic obstructive pulmonary disease; DEXA, dual-energy x-ray absorptiometry; ILD, interstitial lung disease; MRI, magnetic resonance imaging; PUVA, psoralen plus ultraviolet A.</a:t>
            </a:r>
            <a:endParaRPr lang="en-US" sz="1200" kern="1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8795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D401-0E94-264F-A8D0-2DE68B7B5DDE}"/>
              </a:ext>
            </a:extLst>
          </p:cNvPr>
          <p:cNvSpPr>
            <a:spLocks noGrp="1"/>
          </p:cNvSpPr>
          <p:nvPr>
            <p:ph type="title"/>
          </p:nvPr>
        </p:nvSpPr>
        <p:spPr/>
        <p:txBody>
          <a:bodyPr/>
          <a:lstStyle/>
          <a:p>
            <a:r>
              <a:rPr lang="en-GB" dirty="0"/>
              <a:t>Patient Case</a:t>
            </a:r>
          </a:p>
        </p:txBody>
      </p:sp>
      <p:sp>
        <p:nvSpPr>
          <p:cNvPr id="3" name="Content Placeholder 2">
            <a:extLst>
              <a:ext uri="{FF2B5EF4-FFF2-40B4-BE49-F238E27FC236}">
                <a16:creationId xmlns:a16="http://schemas.microsoft.com/office/drawing/2014/main" id="{37F9CCB5-EAF3-8048-BBB9-05B07D8AAC32}"/>
              </a:ext>
            </a:extLst>
          </p:cNvPr>
          <p:cNvSpPr>
            <a:spLocks noGrp="1"/>
          </p:cNvSpPr>
          <p:nvPr>
            <p:ph idx="1"/>
          </p:nvPr>
        </p:nvSpPr>
        <p:spPr>
          <a:xfrm>
            <a:off x="609600" y="1261745"/>
            <a:ext cx="10744200" cy="553992"/>
          </a:xfrm>
        </p:spPr>
        <p:txBody>
          <a:bodyPr>
            <a:normAutofit/>
          </a:bodyPr>
          <a:lstStyle/>
          <a:p>
            <a:pPr marL="0" indent="0">
              <a:buNone/>
            </a:pPr>
            <a:r>
              <a:rPr lang="en-GB" sz="2000" b="1" dirty="0">
                <a:solidFill>
                  <a:schemeClr val="accent3"/>
                </a:solidFill>
              </a:rPr>
              <a:t>September 2019: Clinical assessment at our </a:t>
            </a:r>
            <a:r>
              <a:rPr lang="en-GB" sz="2000" b="1" dirty="0" err="1">
                <a:solidFill>
                  <a:schemeClr val="accent3"/>
                </a:solidFill>
              </a:rPr>
              <a:t>center</a:t>
            </a:r>
            <a:endParaRPr lang="en-GB" sz="2000" b="1" dirty="0">
              <a:solidFill>
                <a:schemeClr val="accent3"/>
              </a:solidFill>
            </a:endParaRPr>
          </a:p>
          <a:p>
            <a:pPr marL="0" indent="0">
              <a:buNone/>
            </a:pPr>
            <a:endParaRPr lang="en-GB" sz="2000" b="1" dirty="0"/>
          </a:p>
          <a:p>
            <a:pPr marL="0" indent="0">
              <a:buNone/>
            </a:pPr>
            <a:endParaRPr lang="en-GB" sz="2000" b="1" dirty="0"/>
          </a:p>
          <a:p>
            <a:pPr marL="0" indent="0">
              <a:buNone/>
            </a:pPr>
            <a:endParaRPr lang="en-GB" sz="2000" b="1" dirty="0"/>
          </a:p>
        </p:txBody>
      </p:sp>
      <p:sp>
        <p:nvSpPr>
          <p:cNvPr id="4" name="Rectangle 3">
            <a:extLst>
              <a:ext uri="{FF2B5EF4-FFF2-40B4-BE49-F238E27FC236}">
                <a16:creationId xmlns:a16="http://schemas.microsoft.com/office/drawing/2014/main" id="{5243A1B1-80B0-104E-9411-003CACD5AC4D}"/>
              </a:ext>
            </a:extLst>
          </p:cNvPr>
          <p:cNvSpPr/>
          <p:nvPr/>
        </p:nvSpPr>
        <p:spPr>
          <a:xfrm>
            <a:off x="4175761" y="1815737"/>
            <a:ext cx="3280953" cy="4258492"/>
          </a:xfrm>
          <a:prstGeom prst="rect">
            <a:avLst/>
          </a:prstGeom>
        </p:spPr>
        <p:style>
          <a:lnRef idx="1">
            <a:schemeClr val="accent2"/>
          </a:lnRef>
          <a:fillRef idx="3">
            <a:schemeClr val="accent2"/>
          </a:fillRef>
          <a:effectRef idx="2">
            <a:schemeClr val="accent2"/>
          </a:effectRef>
          <a:fontRef idx="minor">
            <a:schemeClr val="lt1"/>
          </a:fontRef>
        </p:style>
        <p:txBody>
          <a:bodyPr lIns="182880" tIns="182880" rtlCol="0" anchor="t"/>
          <a:lstStyle/>
          <a:p>
            <a:r>
              <a:rPr lang="en-GB" sz="1400" b="1" dirty="0"/>
              <a:t>Examination:</a:t>
            </a:r>
          </a:p>
          <a:p>
            <a:pPr marL="285750" indent="-285750">
              <a:buFont typeface="Arial" panose="020B0604020202020204" pitchFamily="34" charset="0"/>
              <a:buChar char="•"/>
            </a:pPr>
            <a:r>
              <a:rPr lang="en-GB" sz="1400" dirty="0"/>
              <a:t>Congenital clubbing</a:t>
            </a:r>
          </a:p>
          <a:p>
            <a:pPr marL="285750" indent="-285750">
              <a:buFont typeface="Arial" panose="020B0604020202020204" pitchFamily="34" charset="0"/>
              <a:buChar char="•"/>
            </a:pPr>
            <a:r>
              <a:rPr lang="en-GB" sz="1400" b="1" i="1" dirty="0"/>
              <a:t>No palpable lymph nodes</a:t>
            </a:r>
          </a:p>
          <a:p>
            <a:pPr marL="285750" indent="-285750">
              <a:buFont typeface="Arial" panose="020B0604020202020204" pitchFamily="34" charset="0"/>
              <a:buChar char="•"/>
            </a:pPr>
            <a:r>
              <a:rPr lang="en-GB" sz="1400" b="1" i="1" dirty="0"/>
              <a:t>Widespread UP rash </a:t>
            </a:r>
            <a:r>
              <a:rPr lang="en-GB" sz="1400" dirty="0"/>
              <a:t>– torso, arms, legs and spares face. Darier’s positive</a:t>
            </a:r>
          </a:p>
          <a:p>
            <a:pPr marL="285750" indent="-285750">
              <a:buFont typeface="Arial" panose="020B0604020202020204" pitchFamily="34" charset="0"/>
              <a:buChar char="•"/>
            </a:pPr>
            <a:r>
              <a:rPr lang="en-GB" sz="1400" dirty="0"/>
              <a:t>Cardiac/Respiratory: Normal</a:t>
            </a:r>
          </a:p>
          <a:p>
            <a:pPr marL="285750" indent="-285750">
              <a:buFont typeface="Arial" panose="020B0604020202020204" pitchFamily="34" charset="0"/>
              <a:buChar char="•"/>
            </a:pPr>
            <a:r>
              <a:rPr lang="en-GB" sz="1400" dirty="0"/>
              <a:t>Abdominal examination.</a:t>
            </a:r>
          </a:p>
          <a:p>
            <a:pPr marL="285750" indent="-285750">
              <a:buFont typeface="Arial" panose="020B0604020202020204" pitchFamily="34" charset="0"/>
              <a:buChar char="•"/>
            </a:pPr>
            <a:r>
              <a:rPr lang="en-GB" sz="1400" dirty="0"/>
              <a:t>Liver edge </a:t>
            </a:r>
          </a:p>
          <a:p>
            <a:pPr marL="285750" indent="-285750">
              <a:buFont typeface="Arial" panose="020B0604020202020204" pitchFamily="34" charset="0"/>
              <a:buChar char="•"/>
            </a:pPr>
            <a:r>
              <a:rPr lang="en-GB" sz="1400" b="1" i="1" dirty="0"/>
              <a:t>No spleen palpable</a:t>
            </a:r>
          </a:p>
          <a:p>
            <a:endParaRPr lang="en-GB" sz="1400" b="1" dirty="0"/>
          </a:p>
          <a:p>
            <a:r>
              <a:rPr lang="en-GB" sz="1400" b="1" dirty="0"/>
              <a:t>Medications:</a:t>
            </a:r>
          </a:p>
          <a:p>
            <a:pPr marL="285750" indent="-285750">
              <a:buFont typeface="Arial" panose="020B0604020202020204" pitchFamily="34" charset="0"/>
              <a:buChar char="•"/>
            </a:pPr>
            <a:r>
              <a:rPr lang="en-GB" sz="1400" dirty="0"/>
              <a:t>Ranitidine 150mg bid</a:t>
            </a:r>
          </a:p>
          <a:p>
            <a:pPr marL="285750" indent="-285750">
              <a:buFont typeface="Arial" panose="020B0604020202020204" pitchFamily="34" charset="0"/>
              <a:buChar char="•"/>
            </a:pPr>
            <a:r>
              <a:rPr lang="en-GB" sz="1400" dirty="0"/>
              <a:t>Cetirizine 20mg daily</a:t>
            </a:r>
          </a:p>
          <a:p>
            <a:pPr marL="285750" indent="-285750">
              <a:buFont typeface="Arial" panose="020B0604020202020204" pitchFamily="34" charset="0"/>
              <a:buChar char="•"/>
            </a:pPr>
            <a:r>
              <a:rPr lang="en-GB" sz="1400" dirty="0"/>
              <a:t>Hydroxyzine 50mg </a:t>
            </a:r>
            <a:r>
              <a:rPr lang="en-GB" sz="1400" dirty="0" err="1"/>
              <a:t>qhs</a:t>
            </a:r>
            <a:endParaRPr lang="en-GB" sz="1400" dirty="0"/>
          </a:p>
          <a:p>
            <a:pPr marL="285750" indent="-285750">
              <a:buFont typeface="Arial" panose="020B0604020202020204" pitchFamily="34" charset="0"/>
              <a:buChar char="•"/>
            </a:pPr>
            <a:r>
              <a:rPr lang="en-GB" sz="1400" dirty="0"/>
              <a:t>Skin cream prn</a:t>
            </a:r>
          </a:p>
          <a:p>
            <a:pPr marL="285750" indent="-285750">
              <a:buFont typeface="Arial" panose="020B0604020202020204" pitchFamily="34" charset="0"/>
              <a:buChar char="•"/>
            </a:pPr>
            <a:r>
              <a:rPr lang="en-GB" sz="1400" dirty="0"/>
              <a:t>Vitamin D and Ca</a:t>
            </a:r>
          </a:p>
          <a:p>
            <a:pPr marL="285750" indent="-285750">
              <a:buFont typeface="Arial" panose="020B0604020202020204" pitchFamily="34" charset="0"/>
              <a:buChar char="•"/>
            </a:pPr>
            <a:r>
              <a:rPr lang="en-GB" sz="1400" dirty="0"/>
              <a:t>Inhalers prn/regular</a:t>
            </a:r>
          </a:p>
          <a:p>
            <a:pPr algn="ctr"/>
            <a:endParaRPr lang="en-GB" sz="1400" dirty="0"/>
          </a:p>
        </p:txBody>
      </p:sp>
      <p:sp>
        <p:nvSpPr>
          <p:cNvPr id="5" name="Rectangle 4">
            <a:extLst>
              <a:ext uri="{FF2B5EF4-FFF2-40B4-BE49-F238E27FC236}">
                <a16:creationId xmlns:a16="http://schemas.microsoft.com/office/drawing/2014/main" id="{53F8DA9C-F2C5-664A-AD51-F47D2D02A155}"/>
              </a:ext>
            </a:extLst>
          </p:cNvPr>
          <p:cNvSpPr/>
          <p:nvPr/>
        </p:nvSpPr>
        <p:spPr>
          <a:xfrm>
            <a:off x="612917" y="1815737"/>
            <a:ext cx="3254778" cy="4258492"/>
          </a:xfrm>
          <a:prstGeom prst="rect">
            <a:avLst/>
          </a:prstGeom>
        </p:spPr>
        <p:style>
          <a:lnRef idx="1">
            <a:schemeClr val="accent1"/>
          </a:lnRef>
          <a:fillRef idx="3">
            <a:schemeClr val="accent1"/>
          </a:fillRef>
          <a:effectRef idx="2">
            <a:schemeClr val="accent1"/>
          </a:effectRef>
          <a:fontRef idx="minor">
            <a:schemeClr val="lt1"/>
          </a:fontRef>
        </p:style>
        <p:txBody>
          <a:bodyPr lIns="182880" tIns="182880" rIns="0" rtlCol="0" anchor="t"/>
          <a:lstStyle/>
          <a:p>
            <a:pPr>
              <a:spcAft>
                <a:spcPts val="600"/>
              </a:spcAft>
            </a:pPr>
            <a:r>
              <a:rPr lang="en-GB" sz="1400" b="1" dirty="0"/>
              <a:t>Symptom review:</a:t>
            </a:r>
          </a:p>
          <a:p>
            <a:pPr marL="285750" indent="-285750">
              <a:spcAft>
                <a:spcPts val="600"/>
              </a:spcAft>
              <a:buFont typeface="Arial" panose="020B0604020202020204" pitchFamily="34" charset="0"/>
              <a:buChar char="•"/>
            </a:pPr>
            <a:r>
              <a:rPr lang="en-GB" sz="1400" b="1" dirty="0"/>
              <a:t>Skin: </a:t>
            </a:r>
            <a:r>
              <a:rPr lang="en-GB" sz="1400" dirty="0"/>
              <a:t>Severe, intractable pruritis; worse at night, only tolerate cool showers.</a:t>
            </a:r>
          </a:p>
          <a:p>
            <a:pPr marL="285750" indent="-285750">
              <a:spcAft>
                <a:spcPts val="600"/>
              </a:spcAft>
              <a:buFont typeface="Arial" panose="020B0604020202020204" pitchFamily="34" charset="0"/>
              <a:buChar char="•"/>
            </a:pPr>
            <a:r>
              <a:rPr lang="en-GB" sz="1400" b="1" dirty="0"/>
              <a:t>GIT: </a:t>
            </a:r>
            <a:r>
              <a:rPr lang="en-GB" sz="1400" dirty="0"/>
              <a:t>Acid reflux, some weight loss, </a:t>
            </a:r>
            <a:r>
              <a:rPr lang="en-GB" sz="1400" dirty="0" err="1"/>
              <a:t>fecal</a:t>
            </a:r>
            <a:r>
              <a:rPr lang="en-GB" sz="1400" dirty="0"/>
              <a:t> urgency, and loose motions. Intolerance to onions – nausea and vomiting.</a:t>
            </a:r>
          </a:p>
          <a:p>
            <a:pPr marL="285750" indent="-285750">
              <a:spcAft>
                <a:spcPts val="600"/>
              </a:spcAft>
              <a:buFont typeface="Arial" panose="020B0604020202020204" pitchFamily="34" charset="0"/>
              <a:buChar char="•"/>
            </a:pPr>
            <a:r>
              <a:rPr lang="en-GB" sz="1400" b="1" dirty="0"/>
              <a:t>Bone pain: </a:t>
            </a:r>
            <a:r>
              <a:rPr lang="en-GB" sz="1400" dirty="0"/>
              <a:t>Osteoporosis and fractures</a:t>
            </a:r>
          </a:p>
          <a:p>
            <a:pPr marL="285750" indent="-285750">
              <a:spcAft>
                <a:spcPts val="600"/>
              </a:spcAft>
              <a:buFont typeface="Arial" panose="020B0604020202020204" pitchFamily="34" charset="0"/>
              <a:buChar char="•"/>
            </a:pPr>
            <a:r>
              <a:rPr lang="en-GB" sz="1400" b="1" dirty="0"/>
              <a:t>Cognitive issues: </a:t>
            </a:r>
            <a:r>
              <a:rPr lang="en-GB" sz="1400" dirty="0"/>
              <a:t>Mild memory impairment in recall</a:t>
            </a:r>
          </a:p>
          <a:p>
            <a:pPr marL="285750" indent="-285750">
              <a:spcAft>
                <a:spcPts val="600"/>
              </a:spcAft>
              <a:buFont typeface="Arial" panose="020B0604020202020204" pitchFamily="34" charset="0"/>
              <a:buChar char="•"/>
            </a:pPr>
            <a:r>
              <a:rPr lang="en-GB" sz="1400" b="1" dirty="0"/>
              <a:t>Anaphylaxis</a:t>
            </a:r>
            <a:r>
              <a:rPr lang="en-GB" sz="1400" dirty="0"/>
              <a:t>: No episodes</a:t>
            </a:r>
          </a:p>
          <a:p>
            <a:endParaRPr lang="en-GB" sz="1600" dirty="0"/>
          </a:p>
        </p:txBody>
      </p:sp>
      <p:sp>
        <p:nvSpPr>
          <p:cNvPr id="6" name="Rectangle 5">
            <a:extLst>
              <a:ext uri="{FF2B5EF4-FFF2-40B4-BE49-F238E27FC236}">
                <a16:creationId xmlns:a16="http://schemas.microsoft.com/office/drawing/2014/main" id="{FC0D6494-7B7B-6C46-A78D-A6D8998E0064}"/>
              </a:ext>
            </a:extLst>
          </p:cNvPr>
          <p:cNvSpPr/>
          <p:nvPr/>
        </p:nvSpPr>
        <p:spPr>
          <a:xfrm>
            <a:off x="7764780" y="1815737"/>
            <a:ext cx="3378418" cy="4258492"/>
          </a:xfrm>
          <a:prstGeom prst="rect">
            <a:avLst/>
          </a:prstGeom>
        </p:spPr>
        <p:style>
          <a:lnRef idx="1">
            <a:schemeClr val="accent6"/>
          </a:lnRef>
          <a:fillRef idx="3">
            <a:schemeClr val="accent6"/>
          </a:fillRef>
          <a:effectRef idx="2">
            <a:schemeClr val="accent6"/>
          </a:effectRef>
          <a:fontRef idx="minor">
            <a:schemeClr val="lt1"/>
          </a:fontRef>
        </p:style>
        <p:txBody>
          <a:bodyPr lIns="182880" tIns="182880" rtlCol="0" anchor="t"/>
          <a:lstStyle/>
          <a:p>
            <a:r>
              <a:rPr lang="en-GB" sz="1400" b="1" dirty="0"/>
              <a:t>Results of investigations:</a:t>
            </a:r>
          </a:p>
          <a:p>
            <a:pPr marL="285750" indent="-285750">
              <a:buFont typeface="Arial" panose="020B0604020202020204" pitchFamily="34" charset="0"/>
              <a:buChar char="•"/>
            </a:pPr>
            <a:r>
              <a:rPr lang="en-GB" sz="1400" dirty="0"/>
              <a:t>FBC: Hb 156g/L, WBC 8.0 x 10</a:t>
            </a:r>
            <a:r>
              <a:rPr lang="en-GB" sz="1400" baseline="30000" dirty="0"/>
              <a:t>9</a:t>
            </a:r>
            <a:r>
              <a:rPr lang="en-GB" sz="1400" dirty="0"/>
              <a:t>/L, normal differential, </a:t>
            </a:r>
            <a:r>
              <a:rPr lang="en-GB" sz="1400" dirty="0" err="1"/>
              <a:t>Plts</a:t>
            </a:r>
            <a:r>
              <a:rPr lang="en-GB" sz="1400" dirty="0"/>
              <a:t> 328 x10</a:t>
            </a:r>
            <a:r>
              <a:rPr lang="en-GB" sz="1400" baseline="30000" dirty="0"/>
              <a:t>9</a:t>
            </a:r>
            <a:r>
              <a:rPr lang="en-GB" sz="1400" dirty="0"/>
              <a:t>/L</a:t>
            </a:r>
          </a:p>
          <a:p>
            <a:pPr marL="285750" indent="-285750">
              <a:buFont typeface="Arial" panose="020B0604020202020204" pitchFamily="34" charset="0"/>
              <a:buChar char="•"/>
            </a:pPr>
            <a:r>
              <a:rPr lang="en-GB" sz="1400" dirty="0"/>
              <a:t>Blood film normal</a:t>
            </a:r>
          </a:p>
          <a:p>
            <a:pPr marL="285750" indent="-285750">
              <a:buFont typeface="Arial" panose="020B0604020202020204" pitchFamily="34" charset="0"/>
              <a:buChar char="•"/>
            </a:pPr>
            <a:r>
              <a:rPr lang="en-GB" sz="1400" dirty="0"/>
              <a:t>Normal renal and liver profiles</a:t>
            </a:r>
          </a:p>
          <a:p>
            <a:pPr marL="285750" indent="-285750">
              <a:buFont typeface="Arial" panose="020B0604020202020204" pitchFamily="34" charset="0"/>
              <a:buChar char="•"/>
            </a:pPr>
            <a:r>
              <a:rPr lang="en-GB" sz="1400" dirty="0"/>
              <a:t>Tryptase 71 ug/L</a:t>
            </a:r>
          </a:p>
          <a:p>
            <a:endParaRPr lang="en-GB" sz="1400" b="1" dirty="0"/>
          </a:p>
          <a:p>
            <a:r>
              <a:rPr lang="en-GB" sz="1400" b="1" dirty="0"/>
              <a:t>BM review</a:t>
            </a:r>
          </a:p>
          <a:p>
            <a:pPr marL="285750" indent="-285750">
              <a:buFont typeface="Arial" panose="020B0604020202020204" pitchFamily="34" charset="0"/>
              <a:buChar char="•"/>
            </a:pPr>
            <a:r>
              <a:rPr lang="en-GB" sz="1400" dirty="0"/>
              <a:t>WHO 2016 criteria 4/4/met:</a:t>
            </a:r>
          </a:p>
          <a:p>
            <a:pPr marL="800100" lvl="1" indent="-342900">
              <a:buFont typeface="+mj-lt"/>
              <a:buAutoNum type="arabicPeriod"/>
            </a:pPr>
            <a:r>
              <a:rPr lang="en-GB" sz="1400" dirty="0"/>
              <a:t>Spindle-shaped mast</a:t>
            </a:r>
            <a:br>
              <a:rPr lang="en-GB" sz="1400" dirty="0"/>
            </a:br>
            <a:r>
              <a:rPr lang="en-GB" sz="1400" dirty="0"/>
              <a:t>cells – aggregates seen </a:t>
            </a:r>
          </a:p>
          <a:p>
            <a:pPr marL="800100" lvl="1" indent="-342900">
              <a:buFont typeface="+mj-lt"/>
              <a:buAutoNum type="arabicPeriod"/>
            </a:pPr>
            <a:r>
              <a:rPr lang="en-GB" sz="1400" dirty="0"/>
              <a:t>CD117+/MC T+/CD25+/CD2w</a:t>
            </a:r>
          </a:p>
          <a:p>
            <a:pPr marL="800100" lvl="1" indent="-342900">
              <a:buFont typeface="+mj-lt"/>
              <a:buAutoNum type="arabicPeriod"/>
            </a:pPr>
            <a:r>
              <a:rPr lang="en-GB" sz="1400" dirty="0"/>
              <a:t>C-KIT D816V positive</a:t>
            </a:r>
          </a:p>
          <a:p>
            <a:pPr marL="800100" lvl="1" indent="-342900">
              <a:buFont typeface="+mj-lt"/>
              <a:buAutoNum type="arabicPeriod"/>
            </a:pPr>
            <a:r>
              <a:rPr lang="en-GB" sz="1400" dirty="0"/>
              <a:t>Tryptase &gt; 20 ug/L</a:t>
            </a:r>
          </a:p>
          <a:p>
            <a:endParaRPr lang="en-GB" sz="1400" dirty="0"/>
          </a:p>
        </p:txBody>
      </p:sp>
      <p:sp>
        <p:nvSpPr>
          <p:cNvPr id="8" name="Footer Placeholder 7">
            <a:extLst>
              <a:ext uri="{FF2B5EF4-FFF2-40B4-BE49-F238E27FC236}">
                <a16:creationId xmlns:a16="http://schemas.microsoft.com/office/drawing/2014/main" id="{9BE37CEA-D136-E600-FBB4-F5CC8ABC9A78}"/>
              </a:ext>
            </a:extLst>
          </p:cNvPr>
          <p:cNvSpPr>
            <a:spLocks noGrp="1"/>
          </p:cNvSpPr>
          <p:nvPr>
            <p:ph type="ftr" sz="quarter" idx="3"/>
          </p:nvPr>
        </p:nvSpPr>
        <p:spPr>
          <a:xfrm>
            <a:off x="609600" y="6356350"/>
            <a:ext cx="11064949" cy="442131"/>
          </a:xfrm>
        </p:spPr>
        <p:txBody>
          <a:bodyPr/>
          <a:lstStyle/>
          <a:p>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bid, twice a day; FBC, full blood count; GIT, gastrointestinal tract; </a:t>
            </a:r>
            <a:r>
              <a:rPr lang="en-US" sz="1200" kern="100" dirty="0" err="1">
                <a:effectLst/>
                <a:latin typeface="Arial" panose="020B0604020202020204" pitchFamily="34" charset="0"/>
                <a:ea typeface="Yu Mincho" panose="02020400000000000000" pitchFamily="18" charset="-128"/>
                <a:cs typeface="Times New Roman" panose="02020603050405020304" pitchFamily="18" charset="0"/>
              </a:rPr>
              <a:t>Plts</a:t>
            </a: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 platelets; prn, as needed; </a:t>
            </a:r>
            <a:r>
              <a:rPr lang="en-US" sz="1200" kern="100" dirty="0" err="1">
                <a:effectLst/>
                <a:latin typeface="Arial" panose="020B0604020202020204" pitchFamily="34" charset="0"/>
                <a:ea typeface="Yu Mincho" panose="02020400000000000000" pitchFamily="18" charset="-128"/>
                <a:cs typeface="Times New Roman" panose="02020603050405020304" pitchFamily="18" charset="0"/>
              </a:rPr>
              <a:t>qhs</a:t>
            </a:r>
            <a:r>
              <a:rPr lang="en-US" sz="1200" kern="100" dirty="0">
                <a:effectLst/>
                <a:latin typeface="Arial" panose="020B0604020202020204" pitchFamily="34" charset="0"/>
                <a:ea typeface="Yu Mincho" panose="02020400000000000000" pitchFamily="18" charset="-128"/>
                <a:cs typeface="Times New Roman" panose="02020603050405020304" pitchFamily="18" charset="0"/>
              </a:rPr>
              <a:t>, at bedtime; UP, urticaria pigmentosa; WBC, white blood cell; WHO, World Health Organization.</a:t>
            </a:r>
            <a:endParaRPr lang="en-US" sz="1200" kern="1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0947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A942-9A51-9F4A-B20B-FA41FEE3631E}"/>
              </a:ext>
            </a:extLst>
          </p:cNvPr>
          <p:cNvSpPr>
            <a:spLocks noGrp="1"/>
          </p:cNvSpPr>
          <p:nvPr>
            <p:ph type="title"/>
          </p:nvPr>
        </p:nvSpPr>
        <p:spPr/>
        <p:txBody>
          <a:bodyPr/>
          <a:lstStyle/>
          <a:p>
            <a:r>
              <a:rPr lang="en-GB" dirty="0"/>
              <a:t>Patient Case</a:t>
            </a:r>
          </a:p>
        </p:txBody>
      </p:sp>
      <p:sp>
        <p:nvSpPr>
          <p:cNvPr id="3" name="Content Placeholder 2">
            <a:extLst>
              <a:ext uri="{FF2B5EF4-FFF2-40B4-BE49-F238E27FC236}">
                <a16:creationId xmlns:a16="http://schemas.microsoft.com/office/drawing/2014/main" id="{B66BD108-AEB9-D34E-870A-98251C6729CF}"/>
              </a:ext>
            </a:extLst>
          </p:cNvPr>
          <p:cNvSpPr>
            <a:spLocks noGrp="1"/>
          </p:cNvSpPr>
          <p:nvPr>
            <p:ph sz="half" idx="1"/>
          </p:nvPr>
        </p:nvSpPr>
        <p:spPr>
          <a:xfrm>
            <a:off x="609600" y="1815737"/>
            <a:ext cx="5181600" cy="4361226"/>
          </a:xfrm>
        </p:spPr>
        <p:txBody>
          <a:bodyPr>
            <a:normAutofit fontScale="92500"/>
          </a:bodyPr>
          <a:lstStyle/>
          <a:p>
            <a:pPr>
              <a:lnSpc>
                <a:spcPct val="110000"/>
              </a:lnSpc>
            </a:pPr>
            <a:r>
              <a:rPr lang="en-GB" dirty="0"/>
              <a:t>Discussed diagnosis of ISM</a:t>
            </a:r>
          </a:p>
          <a:p>
            <a:pPr>
              <a:lnSpc>
                <a:spcPct val="110000"/>
              </a:lnSpc>
            </a:pPr>
            <a:r>
              <a:rPr lang="en-GB" dirty="0"/>
              <a:t>Optimize management of symptoms:</a:t>
            </a:r>
          </a:p>
          <a:p>
            <a:pPr lvl="1">
              <a:lnSpc>
                <a:spcPct val="110000"/>
              </a:lnSpc>
            </a:pPr>
            <a:r>
              <a:rPr lang="en-GB" dirty="0"/>
              <a:t>Added long-acting H1 antagonist– fexofenadine 180mg bid </a:t>
            </a:r>
          </a:p>
          <a:p>
            <a:pPr lvl="1">
              <a:lnSpc>
                <a:spcPct val="110000"/>
              </a:lnSpc>
            </a:pPr>
            <a:r>
              <a:rPr lang="en-GB" dirty="0"/>
              <a:t>Could up titrate to 360mg bid if needed</a:t>
            </a:r>
          </a:p>
          <a:p>
            <a:pPr lvl="1">
              <a:lnSpc>
                <a:spcPct val="110000"/>
              </a:lnSpc>
            </a:pPr>
            <a:r>
              <a:rPr lang="en-GB" dirty="0"/>
              <a:t>Can increase cetirizine 20mg up to </a:t>
            </a:r>
            <a:r>
              <a:rPr lang="en-GB" dirty="0" err="1"/>
              <a:t>tid</a:t>
            </a:r>
            <a:r>
              <a:rPr lang="en-GB" dirty="0"/>
              <a:t> or prn if needed</a:t>
            </a:r>
          </a:p>
          <a:p>
            <a:pPr lvl="1">
              <a:lnSpc>
                <a:spcPct val="110000"/>
              </a:lnSpc>
            </a:pPr>
            <a:r>
              <a:rPr lang="en-GB" dirty="0"/>
              <a:t>Issue epinephrine</a:t>
            </a:r>
          </a:p>
          <a:p>
            <a:pPr lvl="1">
              <a:lnSpc>
                <a:spcPct val="110000"/>
              </a:lnSpc>
            </a:pPr>
            <a:r>
              <a:rPr lang="en-GB" dirty="0"/>
              <a:t>Continue denosumab –q6 months </a:t>
            </a:r>
          </a:p>
          <a:p>
            <a:pPr lvl="1">
              <a:lnSpc>
                <a:spcPct val="110000"/>
              </a:lnSpc>
            </a:pPr>
            <a:r>
              <a:rPr lang="en-GB" dirty="0"/>
              <a:t>Keep symptom diary</a:t>
            </a:r>
          </a:p>
          <a:p>
            <a:pPr>
              <a:lnSpc>
                <a:spcPct val="110000"/>
              </a:lnSpc>
            </a:pPr>
            <a:endParaRPr lang="en-GB" dirty="0"/>
          </a:p>
        </p:txBody>
      </p:sp>
      <p:sp>
        <p:nvSpPr>
          <p:cNvPr id="5" name="Content Placeholder 4">
            <a:extLst>
              <a:ext uri="{FF2B5EF4-FFF2-40B4-BE49-F238E27FC236}">
                <a16:creationId xmlns:a16="http://schemas.microsoft.com/office/drawing/2014/main" id="{C0429F48-2E09-F442-D083-A46EACD187CF}"/>
              </a:ext>
            </a:extLst>
          </p:cNvPr>
          <p:cNvSpPr>
            <a:spLocks noGrp="1"/>
          </p:cNvSpPr>
          <p:nvPr>
            <p:ph sz="half" idx="2"/>
          </p:nvPr>
        </p:nvSpPr>
        <p:spPr>
          <a:xfrm>
            <a:off x="5943600" y="1815737"/>
            <a:ext cx="5181600" cy="4361226"/>
          </a:xfrm>
        </p:spPr>
        <p:txBody>
          <a:bodyPr>
            <a:normAutofit fontScale="92500"/>
          </a:bodyPr>
          <a:lstStyle/>
          <a:p>
            <a:pPr>
              <a:lnSpc>
                <a:spcPct val="110000"/>
              </a:lnSpc>
            </a:pPr>
            <a:r>
              <a:rPr lang="en-GB" dirty="0"/>
              <a:t>PIONEER trial awaiting recruitment start date – Patient Information Sheet (PIS) when available</a:t>
            </a:r>
          </a:p>
          <a:p>
            <a:pPr>
              <a:lnSpc>
                <a:spcPct val="110000"/>
              </a:lnSpc>
            </a:pPr>
            <a:r>
              <a:rPr lang="en-GB" b="1" dirty="0"/>
              <a:t>PANDEMIC COVID-19 – Trial on hold till 2021. TC follow-ups</a:t>
            </a:r>
          </a:p>
          <a:p>
            <a:pPr>
              <a:lnSpc>
                <a:spcPct val="110000"/>
              </a:lnSpc>
            </a:pPr>
            <a:endParaRPr lang="en-US" dirty="0"/>
          </a:p>
        </p:txBody>
      </p:sp>
      <p:sp>
        <p:nvSpPr>
          <p:cNvPr id="6" name="Content Placeholder 2">
            <a:extLst>
              <a:ext uri="{FF2B5EF4-FFF2-40B4-BE49-F238E27FC236}">
                <a16:creationId xmlns:a16="http://schemas.microsoft.com/office/drawing/2014/main" id="{7574555E-67B9-443C-16E6-444035CA89F2}"/>
              </a:ext>
            </a:extLst>
          </p:cNvPr>
          <p:cNvSpPr txBox="1">
            <a:spLocks/>
          </p:cNvSpPr>
          <p:nvPr/>
        </p:nvSpPr>
        <p:spPr>
          <a:xfrm>
            <a:off x="609600" y="1261745"/>
            <a:ext cx="10744200" cy="5539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3"/>
                </a:solidFill>
              </a:rPr>
              <a:t>Management plan: September 2019</a:t>
            </a:r>
          </a:p>
          <a:p>
            <a:pPr marL="0" indent="0">
              <a:buFont typeface="Arial" panose="020B0604020202020204" pitchFamily="34" charset="0"/>
              <a:buNone/>
            </a:pPr>
            <a:endParaRPr lang="en-GB" sz="2000" b="1" dirty="0"/>
          </a:p>
          <a:p>
            <a:pPr marL="0" indent="0">
              <a:buFont typeface="Arial" panose="020B0604020202020204" pitchFamily="34" charset="0"/>
              <a:buNone/>
            </a:pPr>
            <a:endParaRPr lang="en-GB" sz="2000" b="1" dirty="0"/>
          </a:p>
        </p:txBody>
      </p:sp>
    </p:spTree>
    <p:extLst>
      <p:ext uri="{BB962C8B-B14F-4D97-AF65-F5344CB8AC3E}">
        <p14:creationId xmlns:p14="http://schemas.microsoft.com/office/powerpoint/2010/main" val="3490437991"/>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655</TotalTime>
  <Words>1962</Words>
  <Application>Microsoft Macintosh PowerPoint</Application>
  <PresentationFormat>Widescreen</PresentationFormat>
  <Paragraphs>219</Paragraphs>
  <Slides>12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Century Gothic</vt:lpstr>
      <vt:lpstr>Times New Roman</vt:lpstr>
      <vt:lpstr>Trebuchet MS</vt:lpstr>
      <vt:lpstr>HemOnc22</vt:lpstr>
      <vt:lpstr>Office Theme</vt:lpstr>
      <vt:lpstr>How Do You Diagnose and Assess Symptom Burden When Non-Advanced Systemic Mastocytosis Is Suspected?</vt:lpstr>
      <vt:lpstr>PowerPoint Presentation</vt:lpstr>
      <vt:lpstr>Disclaimer</vt:lpstr>
      <vt:lpstr>Burden of Mastocytosis</vt:lpstr>
      <vt:lpstr>Systemic Mastocytosis: Complex and Symptomatic Rare Disease</vt:lpstr>
      <vt:lpstr>Everyone is Unique</vt:lpstr>
      <vt:lpstr>Patient Case</vt:lpstr>
      <vt:lpstr>Patient Case</vt:lpstr>
      <vt:lpstr>Patient Case</vt:lpstr>
      <vt:lpstr>Patient Case</vt:lpstr>
      <vt:lpstr>Patient Case: Summary Points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diagnose and assess symptom burden when nonAdvSM is suspected?</dc:title>
  <dc:subject/>
  <dc:creator>MedEd On The Go</dc:creator>
  <cp:keywords/>
  <dc:description/>
  <cp:lastModifiedBy>Moriah Diethorn</cp:lastModifiedBy>
  <cp:revision>43</cp:revision>
  <dcterms:created xsi:type="dcterms:W3CDTF">2023-05-09T12:08:21Z</dcterms:created>
  <dcterms:modified xsi:type="dcterms:W3CDTF">2023-06-07T20:44:40Z</dcterms:modified>
  <cp:category/>
</cp:coreProperties>
</file>