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18"/>
  </p:notesMasterIdLst>
  <p:sldIdLst>
    <p:sldId id="456" r:id="rId6"/>
    <p:sldId id="265" r:id="rId7"/>
    <p:sldId id="256" r:id="rId8"/>
    <p:sldId id="469" r:id="rId9"/>
    <p:sldId id="470" r:id="rId10"/>
    <p:sldId id="476" r:id="rId11"/>
    <p:sldId id="473" r:id="rId12"/>
    <p:sldId id="471" r:id="rId13"/>
    <p:sldId id="472" r:id="rId14"/>
    <p:sldId id="474" r:id="rId15"/>
    <p:sldId id="475"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037B9D-489D-BD61-C2A8-D798FC9BE454}" name="Robert Garris" initials="RG" userId="S::rgarris@ushealthconnect.com::2e75e808-a6ec-4b4a-8020-a0cff9079715" providerId="AD"/>
  <p188:author id="{6EB12EAF-BC4E-6B6B-0102-503011D8EEE7}" name="Emily Jebing" initials="EJ" userId="Emily Jebing"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C365DA-BEE8-CA4D-AD31-54A2AC7DF533}" v="3" dt="2024-03-01T14:51:45.466"/>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77347"/>
  </p:normalViewPr>
  <p:slideViewPr>
    <p:cSldViewPr snapToGrid="0">
      <p:cViewPr varScale="1">
        <p:scale>
          <a:sx n="93" d="100"/>
          <a:sy n="93" d="100"/>
        </p:scale>
        <p:origin x="180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ley Kidner" userId="5b13863f-857f-45ba-b29d-d3555fa5f842" providerId="ADAL" clId="{B3C365DA-BEE8-CA4D-AD31-54A2AC7DF533}"/>
    <pc:docChg chg="addSld delSld modSld sldOrd">
      <pc:chgData name="Harley Kidner" userId="5b13863f-857f-45ba-b29d-d3555fa5f842" providerId="ADAL" clId="{B3C365DA-BEE8-CA4D-AD31-54A2AC7DF533}" dt="2024-03-01T14:51:54.304" v="4" actId="20578"/>
      <pc:docMkLst>
        <pc:docMk/>
      </pc:docMkLst>
      <pc:sldChg chg="add del">
        <pc:chgData name="Harley Kidner" userId="5b13863f-857f-45ba-b29d-d3555fa5f842" providerId="ADAL" clId="{B3C365DA-BEE8-CA4D-AD31-54A2AC7DF533}" dt="2024-03-01T14:51:45.466" v="2"/>
        <pc:sldMkLst>
          <pc:docMk/>
          <pc:sldMk cId="3306514557" sldId="256"/>
        </pc:sldMkLst>
      </pc:sldChg>
      <pc:sldChg chg="add del ord">
        <pc:chgData name="Harley Kidner" userId="5b13863f-857f-45ba-b29d-d3555fa5f842" providerId="ADAL" clId="{B3C365DA-BEE8-CA4D-AD31-54A2AC7DF533}" dt="2024-03-01T14:51:54.304" v="4" actId="20578"/>
        <pc:sldMkLst>
          <pc:docMk/>
          <pc:sldMk cId="2405816164" sldId="264"/>
        </pc:sldMkLst>
      </pc:sldChg>
      <pc:sldChg chg="add del">
        <pc:chgData name="Harley Kidner" userId="5b13863f-857f-45ba-b29d-d3555fa5f842" providerId="ADAL" clId="{B3C365DA-BEE8-CA4D-AD31-54A2AC7DF533}" dt="2024-03-01T14:51:45.466" v="2"/>
        <pc:sldMkLst>
          <pc:docMk/>
          <pc:sldMk cId="2600770121" sldId="2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74842F-EBF9-424E-9A7D-41918F9BCF26}" type="datetimeFigureOut">
              <a:rPr lang="en-US" smtClean="0"/>
              <a:t>3/1/24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194C82-D227-4646-B2E5-E09064956637}" type="slidenum">
              <a:rPr lang="en-US" smtClean="0"/>
              <a:t>‹#›</a:t>
            </a:fld>
            <a:endParaRPr lang="en-US"/>
          </a:p>
        </p:txBody>
      </p:sp>
    </p:spTree>
    <p:extLst>
      <p:ext uri="{BB962C8B-B14F-4D97-AF65-F5344CB8AC3E}">
        <p14:creationId xmlns:p14="http://schemas.microsoft.com/office/powerpoint/2010/main" val="3756703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194C82-D227-4646-B2E5-E09064956637}" type="slidenum">
              <a:rPr lang="en-US" smtClean="0"/>
              <a:t>4</a:t>
            </a:fld>
            <a:endParaRPr lang="en-US"/>
          </a:p>
        </p:txBody>
      </p:sp>
    </p:spTree>
    <p:extLst>
      <p:ext uri="{BB962C8B-B14F-4D97-AF65-F5344CB8AC3E}">
        <p14:creationId xmlns:p14="http://schemas.microsoft.com/office/powerpoint/2010/main" val="1973821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826767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756106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73194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678179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679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79013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57456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20556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95618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59549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43269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856694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20680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91059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88364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92297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621256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64325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0236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18778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488241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87848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52490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25959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3/1/24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9568326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7.png"/><Relationship Id="rId7" Type="http://schemas.openxmlformats.org/officeDocument/2006/relationships/hyperlink" Target="http://www.mededonthego.com/"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2.svg"/><Relationship Id="rId4" Type="http://schemas.openxmlformats.org/officeDocument/2006/relationships/image" Target="../media/image18.sv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1140"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709738"/>
            <a:ext cx="10515600" cy="2852737"/>
          </a:xfrm>
        </p:spPr>
        <p:txBody>
          <a:bodyPr rtlCol="0">
            <a:normAutofit/>
          </a:bodyPr>
          <a:lstStyle/>
          <a:p>
            <a:r>
              <a:rPr lang="en-US" dirty="0"/>
              <a:t>Safety and Tolerability of ROS1</a:t>
            </a:r>
            <a:r>
              <a:rPr lang="en-US" i="1" dirty="0"/>
              <a:t> </a:t>
            </a:r>
            <a:r>
              <a:rPr lang="en-US" dirty="0"/>
              <a:t>Tyrosine Kinase Inhibitors</a:t>
            </a:r>
          </a:p>
        </p:txBody>
      </p:sp>
      <p:sp>
        <p:nvSpPr>
          <p:cNvPr id="11266" name="Subtitle 2"/>
          <p:cNvSpPr>
            <a:spLocks noGrp="1"/>
          </p:cNvSpPr>
          <p:nvPr>
            <p:ph type="body" idx="1"/>
          </p:nvPr>
        </p:nvSpPr>
        <p:spPr>
          <a:xfrm>
            <a:off x="609601" y="4589463"/>
            <a:ext cx="10515600" cy="1500187"/>
          </a:xfrm>
        </p:spPr>
        <p:txBody>
          <a:bodyPr>
            <a:noAutofit/>
          </a:bodyPr>
          <a:lstStyle/>
          <a:p>
            <a:r>
              <a:rPr lang="en-US" dirty="0"/>
              <a:t>Alexander Drilon, MD </a:t>
            </a:r>
          </a:p>
          <a:p>
            <a:r>
              <a:rPr lang="en-US" dirty="0"/>
              <a:t>Chief, Early Drug Development </a:t>
            </a:r>
          </a:p>
          <a:p>
            <a:r>
              <a:rPr lang="en-US" dirty="0"/>
              <a:t>Memorial Sloan Kettering Cancer Center</a:t>
            </a:r>
          </a:p>
          <a:p>
            <a:r>
              <a:rPr lang="en-US" dirty="0"/>
              <a:t>New York, NY </a:t>
            </a:r>
          </a:p>
        </p:txBody>
      </p:sp>
      <p:sp>
        <p:nvSpPr>
          <p:cNvPr id="3" name="Rectangle 2"/>
          <p:cNvSpPr/>
          <p:nvPr/>
        </p:nvSpPr>
        <p:spPr>
          <a:xfrm>
            <a:off x="8572137" y="6045201"/>
            <a:ext cx="3053655" cy="7412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99578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4">
            <a:extLst>
              <a:ext uri="{FF2B5EF4-FFF2-40B4-BE49-F238E27FC236}">
                <a16:creationId xmlns:a16="http://schemas.microsoft.com/office/drawing/2014/main" id="{05D06BB9-4E9B-A849-A236-57018C8F1184}"/>
              </a:ext>
            </a:extLst>
          </p:cNvPr>
          <p:cNvGraphicFramePr>
            <a:graphicFrameLocks noGrp="1"/>
          </p:cNvGraphicFramePr>
          <p:nvPr>
            <p:extLst>
              <p:ext uri="{D42A27DB-BD31-4B8C-83A1-F6EECF244321}">
                <p14:modId xmlns:p14="http://schemas.microsoft.com/office/powerpoint/2010/main" val="3463671373"/>
              </p:ext>
            </p:extLst>
          </p:nvPr>
        </p:nvGraphicFramePr>
        <p:xfrm>
          <a:off x="1213988" y="1611832"/>
          <a:ext cx="10326256" cy="3474720"/>
        </p:xfrm>
        <a:graphic>
          <a:graphicData uri="http://schemas.openxmlformats.org/drawingml/2006/table">
            <a:tbl>
              <a:tblPr firstRow="1" bandRow="1">
                <a:tableStyleId>{C083E6E3-FA7D-4D7B-A595-EF9225AFEA82}</a:tableStyleId>
              </a:tblPr>
              <a:tblGrid>
                <a:gridCol w="2799212">
                  <a:extLst>
                    <a:ext uri="{9D8B030D-6E8A-4147-A177-3AD203B41FA5}">
                      <a16:colId xmlns:a16="http://schemas.microsoft.com/office/drawing/2014/main" val="2401665918"/>
                    </a:ext>
                  </a:extLst>
                </a:gridCol>
                <a:gridCol w="7527044">
                  <a:extLst>
                    <a:ext uri="{9D8B030D-6E8A-4147-A177-3AD203B41FA5}">
                      <a16:colId xmlns:a16="http://schemas.microsoft.com/office/drawing/2014/main" val="607349749"/>
                    </a:ext>
                  </a:extLst>
                </a:gridCol>
              </a:tblGrid>
              <a:tr h="370840">
                <a:tc>
                  <a:txBody>
                    <a:bodyPr/>
                    <a:lstStyle/>
                    <a:p>
                      <a:endParaRPr lang="en-US" sz="3200"/>
                    </a:p>
                  </a:txBody>
                  <a:tcPr/>
                </a:tc>
                <a:tc>
                  <a:txBody>
                    <a:bodyPr/>
                    <a:lstStyle/>
                    <a:p>
                      <a:pPr algn="ctr"/>
                      <a:r>
                        <a:rPr lang="en-US" sz="3200" b="0" dirty="0"/>
                        <a:t>Notable side-effects </a:t>
                      </a:r>
                    </a:p>
                  </a:txBody>
                  <a:tcPr/>
                </a:tc>
                <a:extLst>
                  <a:ext uri="{0D108BD9-81ED-4DB2-BD59-A6C34878D82A}">
                    <a16:rowId xmlns:a16="http://schemas.microsoft.com/office/drawing/2014/main" val="2158633862"/>
                  </a:ext>
                </a:extLst>
              </a:tr>
              <a:tr h="370840">
                <a:tc>
                  <a:txBody>
                    <a:bodyPr/>
                    <a:lstStyle/>
                    <a:p>
                      <a:r>
                        <a:rPr lang="en-US" sz="3200" dirty="0"/>
                        <a:t>Crizotinib</a:t>
                      </a:r>
                      <a:r>
                        <a:rPr lang="en-US" sz="3200" baseline="30000" dirty="0"/>
                        <a:t>1</a:t>
                      </a:r>
                      <a:endParaRPr lang="en-US" sz="3200" dirty="0"/>
                    </a:p>
                  </a:txBody>
                  <a:tcPr anchor="ctr"/>
                </a:tc>
                <a:tc>
                  <a:txBody>
                    <a:bodyPr/>
                    <a:lstStyle/>
                    <a:p>
                      <a:pPr algn="l"/>
                      <a:r>
                        <a:rPr lang="en-US" sz="2400" dirty="0"/>
                        <a:t>edema</a:t>
                      </a:r>
                    </a:p>
                  </a:txBody>
                  <a:tcPr/>
                </a:tc>
                <a:extLst>
                  <a:ext uri="{0D108BD9-81ED-4DB2-BD59-A6C34878D82A}">
                    <a16:rowId xmlns:a16="http://schemas.microsoft.com/office/drawing/2014/main" val="1079947787"/>
                  </a:ext>
                </a:extLst>
              </a:tr>
              <a:tr h="370840">
                <a:tc>
                  <a:txBody>
                    <a:bodyPr/>
                    <a:lstStyle/>
                    <a:p>
                      <a:r>
                        <a:rPr lang="en-US" sz="3200" dirty="0">
                          <a:solidFill>
                            <a:schemeClr val="tx1"/>
                          </a:solidFill>
                        </a:rPr>
                        <a:t>Ceritinib</a:t>
                      </a:r>
                      <a:r>
                        <a:rPr lang="en-US" sz="3200" baseline="30000" dirty="0">
                          <a:solidFill>
                            <a:schemeClr val="tx1"/>
                          </a:solidFill>
                        </a:rPr>
                        <a:t>2</a:t>
                      </a:r>
                      <a:endParaRPr lang="en-US" sz="3200" dirty="0">
                        <a:solidFill>
                          <a:schemeClr val="tx1"/>
                        </a:solidFill>
                      </a:endParaRPr>
                    </a:p>
                  </a:txBody>
                  <a:tcPr anchor="ctr"/>
                </a:tc>
                <a:tc>
                  <a:txBody>
                    <a:bodyPr/>
                    <a:lstStyle/>
                    <a:p>
                      <a:pPr algn="l"/>
                      <a:r>
                        <a:rPr lang="en-US" sz="2400" dirty="0">
                          <a:solidFill>
                            <a:schemeClr val="tx1"/>
                          </a:solidFill>
                        </a:rPr>
                        <a:t>gastrointestinal toxicities</a:t>
                      </a:r>
                    </a:p>
                  </a:txBody>
                  <a:tcPr/>
                </a:tc>
                <a:extLst>
                  <a:ext uri="{0D108BD9-81ED-4DB2-BD59-A6C34878D82A}">
                    <a16:rowId xmlns:a16="http://schemas.microsoft.com/office/drawing/2014/main" val="2120808145"/>
                  </a:ext>
                </a:extLst>
              </a:tr>
              <a:tr h="370840">
                <a:tc>
                  <a:txBody>
                    <a:bodyPr/>
                    <a:lstStyle/>
                    <a:p>
                      <a:r>
                        <a:rPr lang="en-US" sz="3200" dirty="0"/>
                        <a:t>Entrectinib</a:t>
                      </a:r>
                      <a:r>
                        <a:rPr lang="en-US" sz="3200" baseline="30000" dirty="0"/>
                        <a:t>3</a:t>
                      </a:r>
                      <a:endParaRPr lang="en-US" sz="3200" dirty="0"/>
                    </a:p>
                  </a:txBody>
                  <a:tcPr anchor="ctr"/>
                </a:tc>
                <a:tc>
                  <a:txBody>
                    <a:bodyPr/>
                    <a:lstStyle/>
                    <a:p>
                      <a:pPr algn="l"/>
                      <a:r>
                        <a:rPr lang="en-US" sz="2400" dirty="0"/>
                        <a:t>dizziness, </a:t>
                      </a:r>
                      <a:r>
                        <a:rPr lang="en-US" sz="2400" dirty="0" err="1"/>
                        <a:t>paresthesias</a:t>
                      </a:r>
                      <a:r>
                        <a:rPr lang="en-US" sz="2400" dirty="0"/>
                        <a:t>, weight gain, withdrawal pain</a:t>
                      </a:r>
                    </a:p>
                  </a:txBody>
                  <a:tcPr/>
                </a:tc>
                <a:extLst>
                  <a:ext uri="{0D108BD9-81ED-4DB2-BD59-A6C34878D82A}">
                    <a16:rowId xmlns:a16="http://schemas.microsoft.com/office/drawing/2014/main" val="1621394283"/>
                  </a:ext>
                </a:extLst>
              </a:tr>
              <a:tr h="370840">
                <a:tc>
                  <a:txBody>
                    <a:bodyPr/>
                    <a:lstStyle/>
                    <a:p>
                      <a:r>
                        <a:rPr lang="en-US" sz="3200" dirty="0">
                          <a:solidFill>
                            <a:schemeClr val="tx1"/>
                          </a:solidFill>
                        </a:rPr>
                        <a:t>Lorlatinib</a:t>
                      </a:r>
                      <a:r>
                        <a:rPr lang="en-US" sz="3200" baseline="30000" dirty="0">
                          <a:solidFill>
                            <a:schemeClr val="tx1"/>
                          </a:solidFill>
                        </a:rPr>
                        <a:t>4</a:t>
                      </a:r>
                      <a:endParaRPr lang="en-US" sz="3200" dirty="0">
                        <a:solidFill>
                          <a:schemeClr val="tx1"/>
                        </a:solidFill>
                      </a:endParaRPr>
                    </a:p>
                  </a:txBody>
                  <a:tcPr anchor="ctr"/>
                </a:tc>
                <a:tc>
                  <a:txBody>
                    <a:bodyPr/>
                    <a:lstStyle/>
                    <a:p>
                      <a:pPr algn="l"/>
                      <a:r>
                        <a:rPr lang="en-US" sz="2400" dirty="0">
                          <a:solidFill>
                            <a:schemeClr val="tx1"/>
                          </a:solidFill>
                        </a:rPr>
                        <a:t>hyperlipidemia, cognitive disorders, mood changes</a:t>
                      </a:r>
                    </a:p>
                  </a:txBody>
                  <a:tcPr/>
                </a:tc>
                <a:extLst>
                  <a:ext uri="{0D108BD9-81ED-4DB2-BD59-A6C34878D82A}">
                    <a16:rowId xmlns:a16="http://schemas.microsoft.com/office/drawing/2014/main" val="999796709"/>
                  </a:ext>
                </a:extLst>
              </a:tr>
              <a:tr h="370840">
                <a:tc>
                  <a:txBody>
                    <a:bodyPr/>
                    <a:lstStyle/>
                    <a:p>
                      <a:r>
                        <a:rPr lang="en-US" sz="3200" dirty="0"/>
                        <a:t>Repotrectinib</a:t>
                      </a:r>
                      <a:r>
                        <a:rPr lang="en-US" sz="3200" baseline="30000" dirty="0"/>
                        <a:t>5</a:t>
                      </a:r>
                      <a:endParaRPr lang="en-US" sz="3200" dirty="0"/>
                    </a:p>
                  </a:txBody>
                  <a:tcPr anchor="ctr"/>
                </a:tc>
                <a:tc>
                  <a:txBody>
                    <a:bodyPr/>
                    <a:lstStyle/>
                    <a:p>
                      <a:pPr algn="l"/>
                      <a:r>
                        <a:rPr lang="en-US" sz="2400" dirty="0"/>
                        <a:t>dizziness, </a:t>
                      </a:r>
                      <a:r>
                        <a:rPr lang="en-US" sz="2400" dirty="0" err="1"/>
                        <a:t>paresthesias</a:t>
                      </a:r>
                      <a:r>
                        <a:rPr lang="en-US" sz="2400" dirty="0"/>
                        <a:t>, weight gain, withdrawal pain</a:t>
                      </a:r>
                    </a:p>
                  </a:txBody>
                  <a:tcPr/>
                </a:tc>
                <a:extLst>
                  <a:ext uri="{0D108BD9-81ED-4DB2-BD59-A6C34878D82A}">
                    <a16:rowId xmlns:a16="http://schemas.microsoft.com/office/drawing/2014/main" val="2432818360"/>
                  </a:ext>
                </a:extLst>
              </a:tr>
            </a:tbl>
          </a:graphicData>
        </a:graphic>
      </p:graphicFrame>
      <p:sp>
        <p:nvSpPr>
          <p:cNvPr id="2" name="Title 1">
            <a:extLst>
              <a:ext uri="{FF2B5EF4-FFF2-40B4-BE49-F238E27FC236}">
                <a16:creationId xmlns:a16="http://schemas.microsoft.com/office/drawing/2014/main" id="{2694172E-5F42-4F48-5721-CE6320382B79}"/>
              </a:ext>
            </a:extLst>
          </p:cNvPr>
          <p:cNvSpPr>
            <a:spLocks noGrp="1"/>
          </p:cNvSpPr>
          <p:nvPr>
            <p:ph type="title"/>
          </p:nvPr>
        </p:nvSpPr>
        <p:spPr>
          <a:xfrm>
            <a:off x="609600" y="199505"/>
            <a:ext cx="10744200" cy="1185577"/>
          </a:xfrm>
        </p:spPr>
        <p:txBody>
          <a:bodyPr/>
          <a:lstStyle/>
          <a:p>
            <a:r>
              <a:rPr lang="en-US" i="1" dirty="0"/>
              <a:t>ROS1</a:t>
            </a:r>
            <a:r>
              <a:rPr lang="en-US" dirty="0"/>
              <a:t> TKIs Have Distinct Safety Profiles</a:t>
            </a:r>
          </a:p>
        </p:txBody>
      </p:sp>
      <p:sp>
        <p:nvSpPr>
          <p:cNvPr id="6" name="Footer Placeholder 5">
            <a:extLst>
              <a:ext uri="{FF2B5EF4-FFF2-40B4-BE49-F238E27FC236}">
                <a16:creationId xmlns:a16="http://schemas.microsoft.com/office/drawing/2014/main" id="{70B8B0F9-152C-9101-F86C-FFEB0C08D1B7}"/>
              </a:ext>
            </a:extLst>
          </p:cNvPr>
          <p:cNvSpPr>
            <a:spLocks noGrp="1"/>
          </p:cNvSpPr>
          <p:nvPr>
            <p:ph type="ftr" sz="quarter" idx="3"/>
          </p:nvPr>
        </p:nvSpPr>
        <p:spPr/>
        <p:txBody>
          <a:bodyPr/>
          <a:lstStyle/>
          <a:p>
            <a:r>
              <a:rPr lang="en-US"/>
              <a:t>1. Shaw AT, et al. </a:t>
            </a:r>
            <a:r>
              <a:rPr lang="en-US" i="1"/>
              <a:t>Ann Oncol</a:t>
            </a:r>
            <a:r>
              <a:rPr lang="en-US"/>
              <a:t>. 2019;30:1121-6; 2. Lim SM, et al. </a:t>
            </a:r>
            <a:r>
              <a:rPr lang="en-US" i="1"/>
              <a:t>J Clin Oncol</a:t>
            </a:r>
            <a:r>
              <a:rPr lang="en-US"/>
              <a:t>. 2017;35:2613-8; 3. Drilon A, et al. </a:t>
            </a:r>
            <a:r>
              <a:rPr lang="en-US" i="1"/>
              <a:t>JTO Clin Res Rep</a:t>
            </a:r>
            <a:r>
              <a:rPr lang="en-US"/>
              <a:t>. 2022;3:100332; 4. Bauer TM, et al. </a:t>
            </a:r>
            <a:r>
              <a:rPr lang="en-US" i="1"/>
              <a:t>The Oncologist</a:t>
            </a:r>
            <a:r>
              <a:rPr lang="en-US"/>
              <a:t>. 2019;24:1103-10 5. Drilon A, et al. </a:t>
            </a:r>
            <a:r>
              <a:rPr lang="en-US" i="1"/>
              <a:t>N Engl J Med</a:t>
            </a:r>
            <a:r>
              <a:rPr lang="en-US"/>
              <a:t>. 2024;390:118-31. </a:t>
            </a:r>
          </a:p>
        </p:txBody>
      </p:sp>
    </p:spTree>
    <p:extLst>
      <p:ext uri="{BB962C8B-B14F-4D97-AF65-F5344CB8AC3E}">
        <p14:creationId xmlns:p14="http://schemas.microsoft.com/office/powerpoint/2010/main" val="755518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79C81-EDEB-18E4-922E-5E14F896A89F}"/>
              </a:ext>
            </a:extLst>
          </p:cNvPr>
          <p:cNvSpPr>
            <a:spLocks noGrp="1"/>
          </p:cNvSpPr>
          <p:nvPr>
            <p:ph type="title"/>
          </p:nvPr>
        </p:nvSpPr>
        <p:spPr>
          <a:xfrm>
            <a:off x="609600" y="199505"/>
            <a:ext cx="10744200" cy="1185577"/>
          </a:xfrm>
        </p:spPr>
        <p:txBody>
          <a:bodyPr/>
          <a:lstStyle/>
          <a:p>
            <a:r>
              <a:rPr lang="en-US" dirty="0"/>
              <a:t>Summary</a:t>
            </a:r>
          </a:p>
        </p:txBody>
      </p:sp>
      <p:sp>
        <p:nvSpPr>
          <p:cNvPr id="3" name="Content Placeholder 2">
            <a:extLst>
              <a:ext uri="{FF2B5EF4-FFF2-40B4-BE49-F238E27FC236}">
                <a16:creationId xmlns:a16="http://schemas.microsoft.com/office/drawing/2014/main" id="{90A0F0BB-60A6-DD1B-5889-C8A8935E6D3B}"/>
              </a:ext>
            </a:extLst>
          </p:cNvPr>
          <p:cNvSpPr>
            <a:spLocks noGrp="1"/>
          </p:cNvSpPr>
          <p:nvPr>
            <p:ph idx="1"/>
          </p:nvPr>
        </p:nvSpPr>
        <p:spPr>
          <a:xfrm>
            <a:off x="609600" y="1477906"/>
            <a:ext cx="10744200" cy="4722477"/>
          </a:xfrm>
        </p:spPr>
        <p:txBody>
          <a:bodyPr/>
          <a:lstStyle/>
          <a:p>
            <a:r>
              <a:rPr lang="en-US" sz="2800" i="1" dirty="0"/>
              <a:t> </a:t>
            </a:r>
            <a:r>
              <a:rPr lang="en-US" sz="2800" dirty="0"/>
              <a:t>ROS1</a:t>
            </a:r>
            <a:r>
              <a:rPr lang="en-US" sz="2800" i="1" dirty="0"/>
              <a:t> </a:t>
            </a:r>
            <a:r>
              <a:rPr lang="en-US" sz="2800" dirty="0"/>
              <a:t>TKIs can have distinct side-effect profiles</a:t>
            </a:r>
          </a:p>
          <a:p>
            <a:r>
              <a:rPr lang="en-US" sz="2800" dirty="0"/>
              <a:t>Supportive care and/or dose modification can help mitigate some side-effects</a:t>
            </a:r>
          </a:p>
          <a:p>
            <a:endParaRPr lang="en-US" dirty="0"/>
          </a:p>
          <a:p>
            <a:endParaRPr lang="en-US" dirty="0"/>
          </a:p>
        </p:txBody>
      </p:sp>
    </p:spTree>
    <p:extLst>
      <p:ext uri="{BB962C8B-B14F-4D97-AF65-F5344CB8AC3E}">
        <p14:creationId xmlns:p14="http://schemas.microsoft.com/office/powerpoint/2010/main" val="3740334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40472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Next-Generation TKI Therapy for ROS1-Rearranged NSCLC</a:t>
            </a:r>
            <a:endParaRPr kumimoji="0" lang="en-US" sz="1500" b="0" i="0" u="sng"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Discuss current guidelines and standards for molecular testing in real-world practice settings.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Assess the latest evidence of approved ROS1 inhibitors and emerging next-generation TKIs for the treatment of newly diagnosed ROS1-rearranged NSCLC.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Analyze treatment options for patients with ROS1-rearranged, advanced NSCLC in second- or subsequent-line therapy focused on acquired resistance mutations and CNS involvement.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Evaluate intracranial penetration and activity against acquired resistance mutations seen with ROS1-targeted TKI therapies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Evaluate the toxicity profiles of current and emerging ROS1 TKI agents and to inform optimal strategies for preventing and mitigating TKI-related adverse events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BD7AD5-7B0E-0C4E-AFDA-0E6D85F43C89}"/>
              </a:ext>
            </a:extLst>
          </p:cNvPr>
          <p:cNvPicPr>
            <a:picLocks noChangeAspect="1"/>
          </p:cNvPicPr>
          <p:nvPr/>
        </p:nvPicPr>
        <p:blipFill rotWithShape="1">
          <a:blip r:embed="rId3"/>
          <a:srcRect l="23093"/>
          <a:stretch/>
        </p:blipFill>
        <p:spPr>
          <a:xfrm>
            <a:off x="3225485" y="1182336"/>
            <a:ext cx="6190046" cy="4581689"/>
          </a:xfrm>
          <a:prstGeom prst="rect">
            <a:avLst/>
          </a:prstGeom>
        </p:spPr>
      </p:pic>
      <p:sp>
        <p:nvSpPr>
          <p:cNvPr id="4" name="TextBox 3">
            <a:extLst>
              <a:ext uri="{FF2B5EF4-FFF2-40B4-BE49-F238E27FC236}">
                <a16:creationId xmlns:a16="http://schemas.microsoft.com/office/drawing/2014/main" id="{37644D64-1849-E187-BDAB-929680F60CA3}"/>
              </a:ext>
            </a:extLst>
          </p:cNvPr>
          <p:cNvSpPr txBox="1"/>
          <p:nvPr/>
        </p:nvSpPr>
        <p:spPr>
          <a:xfrm>
            <a:off x="609600" y="5764025"/>
            <a:ext cx="6096000" cy="307777"/>
          </a:xfrm>
          <a:prstGeom prst="rect">
            <a:avLst/>
          </a:prstGeom>
          <a:noFill/>
        </p:spPr>
        <p:txBody>
          <a:bodyPr wrap="square">
            <a:spAutoFit/>
          </a:bodyPr>
          <a:lstStyle/>
          <a:p>
            <a:r>
              <a:rPr lang="en-US" sz="1400" dirty="0">
                <a:cs typeface="Calibri" panose="020F0502020204030204" pitchFamily="34" charset="0"/>
              </a:rPr>
              <a:t>(Other </a:t>
            </a:r>
            <a:r>
              <a:rPr lang="en-US" sz="1400" i="1" dirty="0">
                <a:cs typeface="Calibri" panose="020F0502020204030204" pitchFamily="34" charset="0"/>
              </a:rPr>
              <a:t>ROS1</a:t>
            </a:r>
            <a:r>
              <a:rPr lang="en-US" sz="1400" dirty="0">
                <a:cs typeface="Calibri" panose="020F0502020204030204" pitchFamily="34" charset="0"/>
              </a:rPr>
              <a:t> TKIs like taletrectinib and NVL-520 are not shown)</a:t>
            </a:r>
            <a:endParaRPr lang="en-US" sz="1400" dirty="0"/>
          </a:p>
        </p:txBody>
      </p:sp>
      <p:sp>
        <p:nvSpPr>
          <p:cNvPr id="2" name="Title 1">
            <a:extLst>
              <a:ext uri="{FF2B5EF4-FFF2-40B4-BE49-F238E27FC236}">
                <a16:creationId xmlns:a16="http://schemas.microsoft.com/office/drawing/2014/main" id="{E01EFA82-7FCA-29D2-9B10-C9A24853B74E}"/>
              </a:ext>
            </a:extLst>
          </p:cNvPr>
          <p:cNvSpPr>
            <a:spLocks noGrp="1"/>
          </p:cNvSpPr>
          <p:nvPr>
            <p:ph type="title"/>
          </p:nvPr>
        </p:nvSpPr>
        <p:spPr>
          <a:xfrm>
            <a:off x="609600" y="199505"/>
            <a:ext cx="10744200" cy="1185577"/>
          </a:xfrm>
        </p:spPr>
        <p:txBody>
          <a:bodyPr>
            <a:normAutofit/>
          </a:bodyPr>
          <a:lstStyle/>
          <a:p>
            <a:r>
              <a:rPr lang="en-US" dirty="0"/>
              <a:t>The Side-Effects Patients Experience Are Often Dictated by What Kinases Each Drug Inhibits</a:t>
            </a:r>
            <a:endParaRPr lang="en-US"/>
          </a:p>
        </p:txBody>
      </p:sp>
      <p:sp>
        <p:nvSpPr>
          <p:cNvPr id="8" name="Footer Placeholder 7">
            <a:extLst>
              <a:ext uri="{FF2B5EF4-FFF2-40B4-BE49-F238E27FC236}">
                <a16:creationId xmlns:a16="http://schemas.microsoft.com/office/drawing/2014/main" id="{56EF8057-20A0-6737-B126-17C92D3A383A}"/>
              </a:ext>
            </a:extLst>
          </p:cNvPr>
          <p:cNvSpPr>
            <a:spLocks noGrp="1"/>
          </p:cNvSpPr>
          <p:nvPr>
            <p:ph type="ftr" sz="quarter" idx="3"/>
          </p:nvPr>
        </p:nvSpPr>
        <p:spPr/>
        <p:txBody>
          <a:bodyPr/>
          <a:lstStyle/>
          <a:p>
            <a:r>
              <a:rPr lang="en-US"/>
              <a:t>ALK, anaplastic lymphoma kinase; CPK, creatine phosphokinase; MET, mesenchymal epithelial transition; ROS1, ROS proto-oncogene 1, receptor tyrosine kinase; TKI, tyrosine kinase inhibitor; TRK, tropomyosin receptor kinase .
Drilon A, et al. </a:t>
            </a:r>
            <a:r>
              <a:rPr lang="en-US" i="1"/>
              <a:t>Nat Rev Clin Oncol</a:t>
            </a:r>
            <a:r>
              <a:rPr lang="en-US"/>
              <a:t>. 2021;18:35-55. </a:t>
            </a:r>
          </a:p>
        </p:txBody>
      </p:sp>
    </p:spTree>
    <p:extLst>
      <p:ext uri="{BB962C8B-B14F-4D97-AF65-F5344CB8AC3E}">
        <p14:creationId xmlns:p14="http://schemas.microsoft.com/office/powerpoint/2010/main" val="2373017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ure thumbnail gr1">
            <a:extLst>
              <a:ext uri="{FF2B5EF4-FFF2-40B4-BE49-F238E27FC236}">
                <a16:creationId xmlns:a16="http://schemas.microsoft.com/office/drawing/2014/main" id="{F0AF2045-955B-9549-85BB-FB7AAF1710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8593" y="1601427"/>
            <a:ext cx="6714767" cy="45385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015CE4C-811B-CBAC-F5E1-28C239B09AD2}"/>
              </a:ext>
            </a:extLst>
          </p:cNvPr>
          <p:cNvSpPr txBox="1"/>
          <p:nvPr/>
        </p:nvSpPr>
        <p:spPr>
          <a:xfrm>
            <a:off x="8414085" y="2876733"/>
            <a:ext cx="518091" cy="276999"/>
          </a:xfrm>
          <a:prstGeom prst="rect">
            <a:avLst/>
          </a:prstGeom>
          <a:noFill/>
        </p:spPr>
        <p:txBody>
          <a:bodyPr wrap="none" rtlCol="0">
            <a:spAutoFit/>
          </a:bodyPr>
          <a:lstStyle/>
          <a:p>
            <a:r>
              <a:rPr lang="en-US" sz="1200" dirty="0"/>
              <a:t>N=96</a:t>
            </a:r>
          </a:p>
        </p:txBody>
      </p:sp>
      <p:sp>
        <p:nvSpPr>
          <p:cNvPr id="4" name="Title 3">
            <a:extLst>
              <a:ext uri="{FF2B5EF4-FFF2-40B4-BE49-F238E27FC236}">
                <a16:creationId xmlns:a16="http://schemas.microsoft.com/office/drawing/2014/main" id="{688ED638-D06C-680B-5BC3-39514D251555}"/>
              </a:ext>
            </a:extLst>
          </p:cNvPr>
          <p:cNvSpPr>
            <a:spLocks noGrp="1"/>
          </p:cNvSpPr>
          <p:nvPr>
            <p:ph type="title"/>
          </p:nvPr>
        </p:nvSpPr>
        <p:spPr>
          <a:xfrm>
            <a:off x="609600" y="199505"/>
            <a:ext cx="10744200" cy="1185577"/>
          </a:xfrm>
        </p:spPr>
        <p:txBody>
          <a:bodyPr>
            <a:normAutofit fontScale="90000"/>
          </a:bodyPr>
          <a:lstStyle/>
          <a:p>
            <a:r>
              <a:rPr lang="en-US" dirty="0"/>
              <a:t>For </a:t>
            </a:r>
            <a:r>
              <a:rPr lang="en-US" dirty="0" err="1"/>
              <a:t>Entrectinib</a:t>
            </a:r>
            <a:r>
              <a:rPr lang="en-US" dirty="0"/>
              <a:t> and </a:t>
            </a:r>
            <a:r>
              <a:rPr lang="en-US" dirty="0" err="1"/>
              <a:t>Repotrectinib</a:t>
            </a:r>
            <a:r>
              <a:rPr lang="en-US" dirty="0"/>
              <a:t>, Watch Out for Side-Effects Mediated by Concurrent TRK Inhibition</a:t>
            </a:r>
            <a:br>
              <a:rPr lang="en-US" dirty="0"/>
            </a:br>
            <a:r>
              <a:rPr lang="en-US" sz="2000" dirty="0"/>
              <a:t>Neurologic Adverse Events</a:t>
            </a:r>
            <a:endParaRPr lang="en-US"/>
          </a:p>
        </p:txBody>
      </p:sp>
      <p:sp>
        <p:nvSpPr>
          <p:cNvPr id="7" name="Footer Placeholder 6">
            <a:extLst>
              <a:ext uri="{FF2B5EF4-FFF2-40B4-BE49-F238E27FC236}">
                <a16:creationId xmlns:a16="http://schemas.microsoft.com/office/drawing/2014/main" id="{A18F46AE-FC41-42AB-A156-F8AE83FBE036}"/>
              </a:ext>
            </a:extLst>
          </p:cNvPr>
          <p:cNvSpPr>
            <a:spLocks noGrp="1"/>
          </p:cNvSpPr>
          <p:nvPr>
            <p:ph type="ftr" sz="quarter" idx="3"/>
          </p:nvPr>
        </p:nvSpPr>
        <p:spPr/>
        <p:txBody>
          <a:bodyPr/>
          <a:lstStyle/>
          <a:p>
            <a:r>
              <a:rPr lang="en-US"/>
              <a:t>AE, adverse event; TRK, tropomyosin receptor kinase.
Liu D, et al. </a:t>
            </a:r>
            <a:r>
              <a:rPr lang="en-US" i="1"/>
              <a:t>Ann Oncol</a:t>
            </a:r>
            <a:r>
              <a:rPr lang="en-US"/>
              <a:t>. 2020;31:1207-15.</a:t>
            </a:r>
          </a:p>
        </p:txBody>
      </p:sp>
    </p:spTree>
    <p:extLst>
      <p:ext uri="{BB962C8B-B14F-4D97-AF65-F5344CB8AC3E}">
        <p14:creationId xmlns:p14="http://schemas.microsoft.com/office/powerpoint/2010/main" val="2022180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E655797-0A91-3EF0-4B61-FFB2CB4BA214}"/>
              </a:ext>
            </a:extLst>
          </p:cNvPr>
          <p:cNvPicPr>
            <a:picLocks noGrp="1" noChangeAspect="1"/>
          </p:cNvPicPr>
          <p:nvPr>
            <p:ph idx="1"/>
          </p:nvPr>
        </p:nvPicPr>
        <p:blipFill>
          <a:blip r:embed="rId2"/>
          <a:stretch>
            <a:fillRect/>
          </a:stretch>
        </p:blipFill>
        <p:spPr>
          <a:xfrm>
            <a:off x="2006501" y="1211014"/>
            <a:ext cx="6372296" cy="5030760"/>
          </a:xfrm>
        </p:spPr>
      </p:pic>
      <p:sp>
        <p:nvSpPr>
          <p:cNvPr id="7" name="Rectangle 6">
            <a:extLst>
              <a:ext uri="{FF2B5EF4-FFF2-40B4-BE49-F238E27FC236}">
                <a16:creationId xmlns:a16="http://schemas.microsoft.com/office/drawing/2014/main" id="{139F379D-8B3A-7C90-9303-184F574F1410}"/>
              </a:ext>
            </a:extLst>
          </p:cNvPr>
          <p:cNvSpPr/>
          <p:nvPr/>
        </p:nvSpPr>
        <p:spPr>
          <a:xfrm>
            <a:off x="2155588" y="2460964"/>
            <a:ext cx="6372296" cy="2286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AE45898-2D97-70C2-3696-F41FB0E2D55C}"/>
              </a:ext>
            </a:extLst>
          </p:cNvPr>
          <p:cNvSpPr/>
          <p:nvPr/>
        </p:nvSpPr>
        <p:spPr>
          <a:xfrm>
            <a:off x="2155588" y="3314700"/>
            <a:ext cx="6372296" cy="2286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B5A6F5-5FC1-B8AC-64A8-8250A7BE16D7}"/>
              </a:ext>
            </a:extLst>
          </p:cNvPr>
          <p:cNvSpPr/>
          <p:nvPr/>
        </p:nvSpPr>
        <p:spPr>
          <a:xfrm>
            <a:off x="2155588" y="2712065"/>
            <a:ext cx="6372296" cy="2286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5B279ED-8204-8B53-AD01-4A98BAFF4A1C}"/>
              </a:ext>
            </a:extLst>
          </p:cNvPr>
          <p:cNvSpPr txBox="1"/>
          <p:nvPr/>
        </p:nvSpPr>
        <p:spPr>
          <a:xfrm>
            <a:off x="8828941" y="1995948"/>
            <a:ext cx="3180679" cy="707886"/>
          </a:xfrm>
          <a:prstGeom prst="rect">
            <a:avLst/>
          </a:prstGeom>
          <a:noFill/>
        </p:spPr>
        <p:txBody>
          <a:bodyPr wrap="none" rtlCol="0">
            <a:spAutoFit/>
          </a:bodyPr>
          <a:lstStyle/>
          <a:p>
            <a:pPr marL="285750" indent="-285750">
              <a:buFont typeface="Arial" panose="020B0604020202020204" pitchFamily="34" charset="0"/>
              <a:buChar char="•"/>
            </a:pPr>
            <a:r>
              <a:rPr lang="en-US" sz="2000" dirty="0"/>
              <a:t>Dose reduction 38%</a:t>
            </a:r>
          </a:p>
          <a:p>
            <a:pPr marL="285750" indent="-285750">
              <a:buFont typeface="Arial" panose="020B0604020202020204" pitchFamily="34" charset="0"/>
              <a:buChar char="•"/>
            </a:pPr>
            <a:r>
              <a:rPr lang="en-US" sz="2000" dirty="0"/>
              <a:t>Discontinuation rate 7%</a:t>
            </a:r>
          </a:p>
        </p:txBody>
      </p:sp>
      <p:sp>
        <p:nvSpPr>
          <p:cNvPr id="8" name="Title 7">
            <a:extLst>
              <a:ext uri="{FF2B5EF4-FFF2-40B4-BE49-F238E27FC236}">
                <a16:creationId xmlns:a16="http://schemas.microsoft.com/office/drawing/2014/main" id="{3310B546-6B1C-8A40-3A3A-A8F9F1FDC2DD}"/>
              </a:ext>
            </a:extLst>
          </p:cNvPr>
          <p:cNvSpPr>
            <a:spLocks noGrp="1"/>
          </p:cNvSpPr>
          <p:nvPr>
            <p:ph type="title"/>
          </p:nvPr>
        </p:nvSpPr>
        <p:spPr/>
        <p:txBody>
          <a:bodyPr/>
          <a:lstStyle/>
          <a:p>
            <a:r>
              <a:rPr lang="en-US" dirty="0"/>
              <a:t>Treatment-Related Adverse Events with Repotrectinib</a:t>
            </a:r>
            <a:endParaRPr lang="en-US"/>
          </a:p>
        </p:txBody>
      </p:sp>
      <p:sp>
        <p:nvSpPr>
          <p:cNvPr id="13" name="Footer Placeholder 12">
            <a:extLst>
              <a:ext uri="{FF2B5EF4-FFF2-40B4-BE49-F238E27FC236}">
                <a16:creationId xmlns:a16="http://schemas.microsoft.com/office/drawing/2014/main" id="{60EFF5B5-346A-B400-590A-FBF817137028}"/>
              </a:ext>
            </a:extLst>
          </p:cNvPr>
          <p:cNvSpPr>
            <a:spLocks noGrp="1"/>
          </p:cNvSpPr>
          <p:nvPr>
            <p:ph type="ftr" sz="quarter" idx="3"/>
          </p:nvPr>
        </p:nvSpPr>
        <p:spPr/>
        <p:txBody>
          <a:bodyPr/>
          <a:lstStyle/>
          <a:p>
            <a:r>
              <a:rPr lang="en-US"/>
              <a:t>Drilon A, et al. </a:t>
            </a:r>
            <a:r>
              <a:rPr lang="en-US" i="1"/>
              <a:t>N Engl J Med</a:t>
            </a:r>
            <a:r>
              <a:rPr lang="en-US"/>
              <a:t>. 2024;390:118-31.</a:t>
            </a:r>
          </a:p>
        </p:txBody>
      </p:sp>
    </p:spTree>
    <p:extLst>
      <p:ext uri="{BB962C8B-B14F-4D97-AF65-F5344CB8AC3E}">
        <p14:creationId xmlns:p14="http://schemas.microsoft.com/office/powerpoint/2010/main" val="3325448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336167-2B85-DB40-8AC4-343E00404C55}"/>
              </a:ext>
            </a:extLst>
          </p:cNvPr>
          <p:cNvPicPr>
            <a:picLocks noChangeAspect="1"/>
          </p:cNvPicPr>
          <p:nvPr/>
        </p:nvPicPr>
        <p:blipFill>
          <a:blip r:embed="rId2"/>
          <a:stretch>
            <a:fillRect/>
          </a:stretch>
        </p:blipFill>
        <p:spPr>
          <a:xfrm>
            <a:off x="1058530" y="1647456"/>
            <a:ext cx="10637171" cy="3912732"/>
          </a:xfrm>
          <a:prstGeom prst="rect">
            <a:avLst/>
          </a:prstGeom>
        </p:spPr>
      </p:pic>
      <p:sp>
        <p:nvSpPr>
          <p:cNvPr id="5" name="Title 4">
            <a:extLst>
              <a:ext uri="{FF2B5EF4-FFF2-40B4-BE49-F238E27FC236}">
                <a16:creationId xmlns:a16="http://schemas.microsoft.com/office/drawing/2014/main" id="{F1458AC0-0581-8C6F-EAA7-EAAF530AA4E1}"/>
              </a:ext>
            </a:extLst>
          </p:cNvPr>
          <p:cNvSpPr>
            <a:spLocks noGrp="1"/>
          </p:cNvSpPr>
          <p:nvPr>
            <p:ph type="title"/>
          </p:nvPr>
        </p:nvSpPr>
        <p:spPr>
          <a:xfrm>
            <a:off x="609600" y="199505"/>
            <a:ext cx="10744200" cy="1185577"/>
          </a:xfrm>
        </p:spPr>
        <p:txBody>
          <a:bodyPr>
            <a:normAutofit/>
          </a:bodyPr>
          <a:lstStyle/>
          <a:p>
            <a:r>
              <a:rPr lang="en-US" dirty="0"/>
              <a:t>For </a:t>
            </a:r>
            <a:r>
              <a:rPr lang="en-US" dirty="0" err="1"/>
              <a:t>Entrectinib</a:t>
            </a:r>
            <a:r>
              <a:rPr lang="en-US" dirty="0"/>
              <a:t> and </a:t>
            </a:r>
            <a:r>
              <a:rPr lang="en-US" dirty="0" err="1"/>
              <a:t>Repotrectinib</a:t>
            </a:r>
            <a:r>
              <a:rPr lang="en-US" dirty="0"/>
              <a:t>, TRK Inhibition Side-Effects Can Be Managed</a:t>
            </a:r>
            <a:endParaRPr lang="en-US"/>
          </a:p>
        </p:txBody>
      </p:sp>
      <p:sp>
        <p:nvSpPr>
          <p:cNvPr id="7" name="Footer Placeholder 6">
            <a:extLst>
              <a:ext uri="{FF2B5EF4-FFF2-40B4-BE49-F238E27FC236}">
                <a16:creationId xmlns:a16="http://schemas.microsoft.com/office/drawing/2014/main" id="{1E35D81F-3C3D-6ABE-1C8F-FF25455679CC}"/>
              </a:ext>
            </a:extLst>
          </p:cNvPr>
          <p:cNvSpPr>
            <a:spLocks noGrp="1"/>
          </p:cNvSpPr>
          <p:nvPr>
            <p:ph type="ftr" sz="quarter" idx="3"/>
          </p:nvPr>
        </p:nvSpPr>
        <p:spPr/>
        <p:txBody>
          <a:bodyPr/>
          <a:lstStyle/>
          <a:p>
            <a:r>
              <a:rPr lang="en-US"/>
              <a:t>COX, cyclooxygenase; GABA, gamma-aminobutyric acid; GLP-1, glucagon-like peptide; 5-HT, 5-hydroxytryptamine
Liu D, et al. </a:t>
            </a:r>
            <a:r>
              <a:rPr lang="en-US" i="1"/>
              <a:t>Ann Oncol</a:t>
            </a:r>
            <a:r>
              <a:rPr lang="en-US"/>
              <a:t>. 2020;31:1207-15.</a:t>
            </a:r>
          </a:p>
        </p:txBody>
      </p:sp>
    </p:spTree>
    <p:extLst>
      <p:ext uri="{BB962C8B-B14F-4D97-AF65-F5344CB8AC3E}">
        <p14:creationId xmlns:p14="http://schemas.microsoft.com/office/powerpoint/2010/main" val="3117830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A20036-AB40-091F-8BFD-5ED5D0BB8B97}"/>
              </a:ext>
            </a:extLst>
          </p:cNvPr>
          <p:cNvPicPr>
            <a:picLocks noChangeAspect="1"/>
          </p:cNvPicPr>
          <p:nvPr/>
        </p:nvPicPr>
        <p:blipFill rotWithShape="1">
          <a:blip r:embed="rId2"/>
          <a:srcRect b="6190"/>
          <a:stretch/>
        </p:blipFill>
        <p:spPr>
          <a:xfrm>
            <a:off x="609600" y="1716714"/>
            <a:ext cx="10589094" cy="4104966"/>
          </a:xfrm>
          <a:prstGeom prst="rect">
            <a:avLst/>
          </a:prstGeom>
        </p:spPr>
      </p:pic>
      <p:sp>
        <p:nvSpPr>
          <p:cNvPr id="2" name="Title 1">
            <a:extLst>
              <a:ext uri="{FF2B5EF4-FFF2-40B4-BE49-F238E27FC236}">
                <a16:creationId xmlns:a16="http://schemas.microsoft.com/office/drawing/2014/main" id="{6C3DD91A-70E8-72AE-51DE-0E2A843DF50E}"/>
              </a:ext>
            </a:extLst>
          </p:cNvPr>
          <p:cNvSpPr>
            <a:spLocks noGrp="1"/>
          </p:cNvSpPr>
          <p:nvPr>
            <p:ph type="title"/>
          </p:nvPr>
        </p:nvSpPr>
        <p:spPr>
          <a:xfrm>
            <a:off x="609600" y="199505"/>
            <a:ext cx="10744200" cy="1185577"/>
          </a:xfrm>
        </p:spPr>
        <p:txBody>
          <a:bodyPr>
            <a:normAutofit/>
          </a:bodyPr>
          <a:lstStyle/>
          <a:p>
            <a:r>
              <a:rPr lang="en-US" dirty="0"/>
              <a:t>For </a:t>
            </a:r>
            <a:r>
              <a:rPr lang="en-US" dirty="0" err="1"/>
              <a:t>Lorlatinib</a:t>
            </a:r>
            <a:r>
              <a:rPr lang="en-US" dirty="0"/>
              <a:t>, Monitor and Treat Lipid Dysfunction Which Occurs in the Majority of Patients (80+%)</a:t>
            </a:r>
            <a:endParaRPr lang="en-US"/>
          </a:p>
        </p:txBody>
      </p:sp>
      <p:sp>
        <p:nvSpPr>
          <p:cNvPr id="7" name="Footer Placeholder 6">
            <a:extLst>
              <a:ext uri="{FF2B5EF4-FFF2-40B4-BE49-F238E27FC236}">
                <a16:creationId xmlns:a16="http://schemas.microsoft.com/office/drawing/2014/main" id="{699A6D19-CB6F-D6B5-3CCD-8323BCD076D5}"/>
              </a:ext>
            </a:extLst>
          </p:cNvPr>
          <p:cNvSpPr>
            <a:spLocks noGrp="1"/>
          </p:cNvSpPr>
          <p:nvPr>
            <p:ph type="ftr" sz="quarter" idx="3"/>
          </p:nvPr>
        </p:nvSpPr>
        <p:spPr/>
        <p:txBody>
          <a:bodyPr/>
          <a:lstStyle/>
          <a:p>
            <a:r>
              <a:rPr lang="en-US"/>
              <a:t>ULN, upper limit of normal.
Bauer TM, et al. </a:t>
            </a:r>
            <a:r>
              <a:rPr lang="en-US" i="1"/>
              <a:t>The Oncologist</a:t>
            </a:r>
            <a:r>
              <a:rPr lang="en-US"/>
              <a:t>. 2019;24:1103-10.</a:t>
            </a:r>
          </a:p>
        </p:txBody>
      </p:sp>
    </p:spTree>
    <p:extLst>
      <p:ext uri="{BB962C8B-B14F-4D97-AF65-F5344CB8AC3E}">
        <p14:creationId xmlns:p14="http://schemas.microsoft.com/office/powerpoint/2010/main" val="739525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a:extLst>
              <a:ext uri="{FF2B5EF4-FFF2-40B4-BE49-F238E27FC236}">
                <a16:creationId xmlns:a16="http://schemas.microsoft.com/office/drawing/2014/main" id="{12CFF89D-5B46-A144-A5DB-6815EA5068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3036" y="1941148"/>
            <a:ext cx="5323609" cy="367230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a:extLst>
              <a:ext uri="{FF2B5EF4-FFF2-40B4-BE49-F238E27FC236}">
                <a16:creationId xmlns:a16="http://schemas.microsoft.com/office/drawing/2014/main" id="{A9C65070-0FDD-194A-B5AB-9E2E5026DF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266" y="1667945"/>
            <a:ext cx="4754836" cy="421870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6C2DDBE1-293F-B0EE-3B3C-7C26B469944D}"/>
              </a:ext>
            </a:extLst>
          </p:cNvPr>
          <p:cNvSpPr>
            <a:spLocks noGrp="1"/>
          </p:cNvSpPr>
          <p:nvPr>
            <p:ph type="title"/>
          </p:nvPr>
        </p:nvSpPr>
        <p:spPr>
          <a:xfrm>
            <a:off x="609600" y="199505"/>
            <a:ext cx="10744200" cy="1185577"/>
          </a:xfrm>
        </p:spPr>
        <p:txBody>
          <a:bodyPr>
            <a:normAutofit/>
          </a:bodyPr>
          <a:lstStyle/>
          <a:p>
            <a:r>
              <a:rPr lang="en-US" dirty="0"/>
              <a:t>Cognitive Dysfunction and Mood Changes Are Less Common with </a:t>
            </a:r>
            <a:r>
              <a:rPr lang="en-US" dirty="0" err="1"/>
              <a:t>Lorlatinib</a:t>
            </a:r>
            <a:endParaRPr lang="en-US"/>
          </a:p>
        </p:txBody>
      </p:sp>
      <p:sp>
        <p:nvSpPr>
          <p:cNvPr id="6" name="Footer Placeholder 5">
            <a:extLst>
              <a:ext uri="{FF2B5EF4-FFF2-40B4-BE49-F238E27FC236}">
                <a16:creationId xmlns:a16="http://schemas.microsoft.com/office/drawing/2014/main" id="{B071D61F-C06F-4AFC-5DA9-0FA584D2B6B0}"/>
              </a:ext>
            </a:extLst>
          </p:cNvPr>
          <p:cNvSpPr>
            <a:spLocks noGrp="1"/>
          </p:cNvSpPr>
          <p:nvPr>
            <p:ph type="ftr" sz="quarter" idx="3"/>
          </p:nvPr>
        </p:nvSpPr>
        <p:spPr/>
        <p:txBody>
          <a:bodyPr/>
          <a:lstStyle/>
          <a:p>
            <a:r>
              <a:rPr lang="en-US"/>
              <a:t>Bauer TM, et al. </a:t>
            </a:r>
            <a:r>
              <a:rPr lang="en-US" i="1"/>
              <a:t>The Oncologist</a:t>
            </a:r>
            <a:r>
              <a:rPr lang="en-US"/>
              <a:t>. 2019;24:1103-10.</a:t>
            </a:r>
          </a:p>
        </p:txBody>
      </p:sp>
    </p:spTree>
    <p:extLst>
      <p:ext uri="{BB962C8B-B14F-4D97-AF65-F5344CB8AC3E}">
        <p14:creationId xmlns:p14="http://schemas.microsoft.com/office/powerpoint/2010/main" val="3361828504"/>
      </p:ext>
    </p:extLst>
  </p:cSld>
  <p:clrMapOvr>
    <a:masterClrMapping/>
  </p:clrMapOvr>
</p:sld>
</file>

<file path=ppt/theme/theme1.xml><?xml version="1.0" encoding="utf-8"?>
<a:theme xmlns:a="http://schemas.openxmlformats.org/drawingml/2006/main" name="HemOnc22_TCME">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2_TCME" id="{6507FD97-7ADD-D54E-8CF9-187F3AE960EA}" vid="{19DA7EBD-6655-8342-B5A2-12CDF7FCEE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6" ma:contentTypeDescription="Create a new document." ma:contentTypeScope="" ma:versionID="2f7f56acf659d5204f1690785e10765c">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70dd0311e77527e67f53108eaeeced06"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858E9DA-16DD-4781-95CD-FEC4F7C610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d8bbac-cce3-475c-b9fe-65ecbcec7edd"/>
    <ds:schemaRef ds:uri="f55e9ad1-4522-4e5b-8d2e-6f450f6d94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C2D3FD-067F-4672-9ADA-7BF2798AFF2F}">
  <ds:schemaRefs>
    <ds:schemaRef ds:uri="http://schemas.microsoft.com/sharepoint/v3/contenttype/forms"/>
  </ds:schemaRefs>
</ds:datastoreItem>
</file>

<file path=customXml/itemProps3.xml><?xml version="1.0" encoding="utf-8"?>
<ds:datastoreItem xmlns:ds="http://schemas.openxmlformats.org/officeDocument/2006/customXml" ds:itemID="{C1A5F440-E47C-4805-BA7E-58CA120E0952}">
  <ds:schemaRefs>
    <ds:schemaRef ds:uri="http://schemas.microsoft.com/office/2006/documentManagement/types"/>
    <ds:schemaRef ds:uri="http://www.w3.org/XML/1998/namespace"/>
    <ds:schemaRef ds:uri="http://purl.org/dc/terms/"/>
    <ds:schemaRef ds:uri="http://schemas.microsoft.com/office/2006/metadata/properties"/>
    <ds:schemaRef ds:uri="http://purl.org/dc/elements/1.1/"/>
    <ds:schemaRef ds:uri="http://purl.org/dc/dcmitype/"/>
    <ds:schemaRef ds:uri="http://schemas.openxmlformats.org/package/2006/metadata/core-properties"/>
    <ds:schemaRef ds:uri="http://schemas.microsoft.com/office/infopath/2007/PartnerControls"/>
    <ds:schemaRef ds:uri="f55e9ad1-4522-4e5b-8d2e-6f450f6d945f"/>
    <ds:schemaRef ds:uri="a9d8bbac-cce3-475c-b9fe-65ecbcec7edd"/>
  </ds:schemaRefs>
</ds:datastoreItem>
</file>

<file path=docProps/app.xml><?xml version="1.0" encoding="utf-8"?>
<Properties xmlns="http://schemas.openxmlformats.org/officeDocument/2006/extended-properties" xmlns:vt="http://schemas.openxmlformats.org/officeDocument/2006/docPropsVTypes">
  <Template>HemOnc22_TCME</Template>
  <TotalTime>139</TotalTime>
  <Words>781</Words>
  <Application>Microsoft Macintosh PowerPoint</Application>
  <PresentationFormat>Widescreen</PresentationFormat>
  <Paragraphs>67</Paragraphs>
  <Slides>12</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Calibri Light</vt:lpstr>
      <vt:lpstr>Century Gothic</vt:lpstr>
      <vt:lpstr>Trebuchet MS</vt:lpstr>
      <vt:lpstr>HemOnc22_TCME</vt:lpstr>
      <vt:lpstr>Office Theme</vt:lpstr>
      <vt:lpstr>Safety and Tolerability of ROS1 Tyrosine Kinase Inhibitors</vt:lpstr>
      <vt:lpstr>PowerPoint Presentation</vt:lpstr>
      <vt:lpstr>Disclaimer</vt:lpstr>
      <vt:lpstr>The Side-Effects Patients Experience Are Often Dictated by What Kinases Each Drug Inhibits</vt:lpstr>
      <vt:lpstr>For Entrectinib and Repotrectinib, Watch Out for Side-Effects Mediated by Concurrent TRK Inhibition Neurologic Adverse Events</vt:lpstr>
      <vt:lpstr>Treatment-Related Adverse Events with Repotrectinib</vt:lpstr>
      <vt:lpstr>For Entrectinib and Repotrectinib, TRK Inhibition Side-Effects Can Be Managed</vt:lpstr>
      <vt:lpstr>For Lorlatinib, Monitor and Treat Lipid Dysfunction Which Occurs in the Majority of Patients (80+%)</vt:lpstr>
      <vt:lpstr>Cognitive Dysfunction and Mood Changes Are Less Common with Lorlatinib</vt:lpstr>
      <vt:lpstr>ROS1 TKIs Have Distinct Safety Profiles</vt:lpstr>
      <vt:lpstr>Summary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and Tolerability of ROS1 Tyrosine Kinase Inhibitors</dc:title>
  <dc:subject/>
  <dc:creator>MedEd On The Go</dc:creator>
  <cp:keywords/>
  <dc:description/>
  <cp:lastModifiedBy>Harley Kidner</cp:lastModifiedBy>
  <cp:revision>15</cp:revision>
  <dcterms:created xsi:type="dcterms:W3CDTF">2024-01-08T21:45:15Z</dcterms:created>
  <dcterms:modified xsi:type="dcterms:W3CDTF">2024-03-01T14:54:04Z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ies>
</file>