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85" r:id="rId2"/>
  </p:sldMasterIdLst>
  <p:notesMasterIdLst>
    <p:notesMasterId r:id="rId18"/>
  </p:notesMasterIdLst>
  <p:sldIdLst>
    <p:sldId id="2134960371" r:id="rId3"/>
    <p:sldId id="256" r:id="rId4"/>
    <p:sldId id="265" r:id="rId5"/>
    <p:sldId id="1302" r:id="rId6"/>
    <p:sldId id="1050" r:id="rId7"/>
    <p:sldId id="2134960265" r:id="rId8"/>
    <p:sldId id="2134960263" r:id="rId9"/>
    <p:sldId id="2134960264" r:id="rId10"/>
    <p:sldId id="2134960266" r:id="rId11"/>
    <p:sldId id="2134960362" r:id="rId12"/>
    <p:sldId id="2134960323" r:id="rId13"/>
    <p:sldId id="2134960363" r:id="rId14"/>
    <p:sldId id="1257" r:id="rId15"/>
    <p:sldId id="2134960374"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6327"/>
  </p:normalViewPr>
  <p:slideViewPr>
    <p:cSldViewPr snapToGrid="0">
      <p:cViewPr varScale="1">
        <p:scale>
          <a:sx n="102" d="100"/>
          <a:sy n="102" d="100"/>
        </p:scale>
        <p:origin x="192" y="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754215-0A0E-9D46-BD4A-53D9009DE56E}" type="datetimeFigureOut">
              <a:rPr lang="en-US" smtClean="0"/>
              <a:t>5/5/23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53A58D-778B-E240-B14A-60DCDCD1D46E}" type="slidenum">
              <a:rPr lang="en-US" smtClean="0"/>
              <a:t>‹#›</a:t>
            </a:fld>
            <a:endParaRPr lang="en-US"/>
          </a:p>
        </p:txBody>
      </p:sp>
    </p:spTree>
    <p:extLst>
      <p:ext uri="{BB962C8B-B14F-4D97-AF65-F5344CB8AC3E}">
        <p14:creationId xmlns:p14="http://schemas.microsoft.com/office/powerpoint/2010/main" val="259910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E9B184C-46C6-8B45-B4CC-B48631808110}" type="slidenum">
              <a:rPr lang="en-US" altLang="x-none" smtClean="0"/>
              <a:pPr>
                <a:defRPr/>
              </a:pPr>
              <a:t>1</a:t>
            </a:fld>
            <a:endParaRPr lang="en-US" altLang="x-none"/>
          </a:p>
        </p:txBody>
      </p:sp>
    </p:spTree>
    <p:extLst>
      <p:ext uri="{BB962C8B-B14F-4D97-AF65-F5344CB8AC3E}">
        <p14:creationId xmlns:p14="http://schemas.microsoft.com/office/powerpoint/2010/main" val="2184875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788060A-C257-DB49-AFE1-C9EA763AFEA9}"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834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345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069904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pPr marL="227013" indent="-227013" eaLnBrk="1" hangingPunct="1">
              <a:spcBef>
                <a:spcPct val="0"/>
              </a:spcBef>
              <a:buFontTx/>
              <a:buAutoNum type="arabicPeriod"/>
            </a:pPr>
            <a:endParaRPr lang="en-US" dirty="0"/>
          </a:p>
        </p:txBody>
      </p:sp>
      <p:sp>
        <p:nvSpPr>
          <p:cNvPr id="20483" name="Slide Number Placeholder 3"/>
          <p:cNvSpPr>
            <a:spLocks noGrp="1"/>
          </p:cNvSpPr>
          <p:nvPr>
            <p:ph type="sldNum" sz="quarter" idx="5"/>
          </p:nvPr>
        </p:nvSpPr>
        <p:spPr>
          <a:noFill/>
        </p:spPr>
        <p:txBody>
          <a:bodyPr/>
          <a:lstStyle/>
          <a:p>
            <a:fld id="{267B8A5C-A506-4DE0-90C9-A3CBB19F7868}" type="slidenum">
              <a:rPr lang="en-US" smtClean="0"/>
              <a:pPr/>
              <a:t>5</a:t>
            </a:fld>
            <a:endParaRPr lang="en-US"/>
          </a:p>
        </p:txBody>
      </p:sp>
    </p:spTree>
    <p:extLst>
      <p:ext uri="{BB962C8B-B14F-4D97-AF65-F5344CB8AC3E}">
        <p14:creationId xmlns:p14="http://schemas.microsoft.com/office/powerpoint/2010/main" val="187773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9C6FAE-83AD-DA44-93C2-5D6102AE0A70}" type="slidenum">
              <a:rPr lang="en-US" smtClean="0"/>
              <a:pPr>
                <a:defRPr/>
              </a:pPr>
              <a:t>6</a:t>
            </a:fld>
            <a:endParaRPr lang="en-US"/>
          </a:p>
        </p:txBody>
      </p:sp>
    </p:spTree>
    <p:extLst>
      <p:ext uri="{BB962C8B-B14F-4D97-AF65-F5344CB8AC3E}">
        <p14:creationId xmlns:p14="http://schemas.microsoft.com/office/powerpoint/2010/main" val="2943269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E9B184C-46C6-8B45-B4CC-B48631808110}" type="slidenum">
              <a:rPr lang="en-US" altLang="x-none" smtClean="0"/>
              <a:pPr>
                <a:defRPr/>
              </a:pPr>
              <a:t>9</a:t>
            </a:fld>
            <a:endParaRPr lang="en-US" altLang="x-none"/>
          </a:p>
        </p:txBody>
      </p:sp>
    </p:spTree>
    <p:extLst>
      <p:ext uri="{BB962C8B-B14F-4D97-AF65-F5344CB8AC3E}">
        <p14:creationId xmlns:p14="http://schemas.microsoft.com/office/powerpoint/2010/main" val="2790303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65F76-0011-CA4E-92EC-80CC7B898B9D}" type="slidenum">
              <a:rPr lang="en-US" smtClean="0"/>
              <a:t>15</a:t>
            </a:fld>
            <a:endParaRPr lang="en-US"/>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86DA55-3014-A390-F6B9-93C74A03ED5D}"/>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23829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4761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844BF-71C6-9A48-B0A4-3EFD51FACE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607EFE-7CD5-6E41-96C8-60A5AD81CFB6}"/>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F15CE4-493A-DC4A-8742-CACC53FFD773}"/>
              </a:ext>
            </a:extLst>
          </p:cNvPr>
          <p:cNvSpPr>
            <a:spLocks noGrp="1"/>
          </p:cNvSpPr>
          <p:nvPr>
            <p:ph type="dt" sz="half" idx="10"/>
          </p:nvPr>
        </p:nvSpPr>
        <p:spPr/>
        <p:txBody>
          <a:bodyPr/>
          <a:lstStyle/>
          <a:p>
            <a:fld id="{A7FE64DA-CE44-D942-A803-1ED767068712}" type="datetimeFigureOut">
              <a:rPr lang="en-US" smtClean="0"/>
              <a:t>5/5/23</a:t>
            </a:fld>
            <a:endParaRPr lang="en-US"/>
          </a:p>
        </p:txBody>
      </p:sp>
      <p:sp>
        <p:nvSpPr>
          <p:cNvPr id="5" name="Footer Placeholder 4">
            <a:extLst>
              <a:ext uri="{FF2B5EF4-FFF2-40B4-BE49-F238E27FC236}">
                <a16:creationId xmlns:a16="http://schemas.microsoft.com/office/drawing/2014/main" id="{189372B8-0CA8-334E-AC34-BF283395C5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309573-A7E2-0D4A-8ECE-0EE7348649F9}"/>
              </a:ext>
            </a:extLst>
          </p:cNvPr>
          <p:cNvSpPr>
            <a:spLocks noGrp="1"/>
          </p:cNvSpPr>
          <p:nvPr>
            <p:ph type="sldNum" sz="quarter" idx="12"/>
          </p:nvPr>
        </p:nvSpPr>
        <p:spPr/>
        <p:txBody>
          <a:bodyPr/>
          <a:lstStyle/>
          <a:p>
            <a:fld id="{1B073BE0-54BB-B548-A62F-08058261A17C}" type="slidenum">
              <a:rPr lang="en-US" smtClean="0"/>
              <a:t>‹#›</a:t>
            </a:fld>
            <a:endParaRPr lang="en-US"/>
          </a:p>
        </p:txBody>
      </p:sp>
    </p:spTree>
    <p:extLst>
      <p:ext uri="{BB962C8B-B14F-4D97-AF65-F5344CB8AC3E}">
        <p14:creationId xmlns:p14="http://schemas.microsoft.com/office/powerpoint/2010/main" val="2684436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5/5/23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99867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5/5/23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87842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5/5/23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50216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5/5/23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25689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5/5/23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89321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5/5/23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7294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5/5/23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76729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5/5/23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32151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7BFDA-BA3F-04E7-5092-F2956F92BE78}"/>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417733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5/5/23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24095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5/5/23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01941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5/5/23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42283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802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0556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9856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7648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6861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0703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4542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852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5/5/23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25297569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tiff"/></Relationships>
</file>

<file path=ppt/slides/_rels/slide12.xml.rels><?xml version="1.0" encoding="UTF-8" standalone="yes"?>
<Relationships xmlns="http://schemas.openxmlformats.org/package/2006/relationships"><Relationship Id="rId8" Type="http://schemas.openxmlformats.org/officeDocument/2006/relationships/image" Target="../media/image42.tiff"/><Relationship Id="rId13" Type="http://schemas.openxmlformats.org/officeDocument/2006/relationships/image" Target="../media/image47.png"/><Relationship Id="rId18" Type="http://schemas.openxmlformats.org/officeDocument/2006/relationships/hyperlink" Target="https://www.neurogene.com/press-releases/neurogene-announces-fda-clearance-of-ind-for-ngn-401-gene-therapy-for-children-with-rett-syndrome/" TargetMode="External"/><Relationship Id="rId3" Type="http://schemas.openxmlformats.org/officeDocument/2006/relationships/image" Target="../media/image37.tiff"/><Relationship Id="rId7" Type="http://schemas.openxmlformats.org/officeDocument/2006/relationships/image" Target="../media/image41.tiff"/><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image" Target="../media/image36.tiff"/><Relationship Id="rId16"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40.tiff"/><Relationship Id="rId11" Type="http://schemas.openxmlformats.org/officeDocument/2006/relationships/image" Target="../media/image45.png"/><Relationship Id="rId5" Type="http://schemas.openxmlformats.org/officeDocument/2006/relationships/image" Target="../media/image39.tiff"/><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tiff"/><Relationship Id="rId9" Type="http://schemas.openxmlformats.org/officeDocument/2006/relationships/image" Target="../media/image43.tiff"/><Relationship Id="rId14" Type="http://schemas.openxmlformats.org/officeDocument/2006/relationships/image" Target="../media/image4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5.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57.png"/><Relationship Id="rId7" Type="http://schemas.openxmlformats.org/officeDocument/2006/relationships/hyperlink" Target="http://www.mededonthego.co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2.svg"/><Relationship Id="rId4" Type="http://schemas.openxmlformats.org/officeDocument/2006/relationships/image" Target="../media/image58.svg"/><Relationship Id="rId9" Type="http://schemas.openxmlformats.org/officeDocument/2006/relationships/image" Target="../media/image6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930" TargetMode="External"/><Relationship Id="rId7"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14.tiff"/><Relationship Id="rId3" Type="http://schemas.openxmlformats.org/officeDocument/2006/relationships/image" Target="../media/image9.wmf"/><Relationship Id="rId7" Type="http://schemas.openxmlformats.org/officeDocument/2006/relationships/image" Target="../media/image13.tif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emf"/><Relationship Id="rId5" Type="http://schemas.openxmlformats.org/officeDocument/2006/relationships/image" Target="../media/image11.tiff"/><Relationship Id="rId4" Type="http://schemas.openxmlformats.org/officeDocument/2006/relationships/image" Target="../media/image10.tiff"/><Relationship Id="rId9" Type="http://schemas.openxmlformats.org/officeDocument/2006/relationships/image" Target="../media/image15.tiff"/></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tiff"/><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23.tiff"/><Relationship Id="rId4" Type="http://schemas.openxmlformats.org/officeDocument/2006/relationships/image" Target="../media/image22.tiff"/></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451E4E-DCA7-D8DF-5FC0-E6FFE6081E4B}"/>
              </a:ext>
            </a:extLst>
          </p:cNvPr>
          <p:cNvSpPr>
            <a:spLocks noGrp="1"/>
          </p:cNvSpPr>
          <p:nvPr>
            <p:ph type="title"/>
          </p:nvPr>
        </p:nvSpPr>
        <p:spPr/>
        <p:txBody>
          <a:bodyPr>
            <a:normAutofit/>
          </a:bodyPr>
          <a:lstStyle/>
          <a:p>
            <a:r>
              <a:rPr lang="en-US" dirty="0"/>
              <a:t>New Hope: Novel and Emerging Treatment Options for Rett Syndrome</a:t>
            </a:r>
          </a:p>
        </p:txBody>
      </p:sp>
      <p:sp>
        <p:nvSpPr>
          <p:cNvPr id="7" name="Text Placeholder 6">
            <a:extLst>
              <a:ext uri="{FF2B5EF4-FFF2-40B4-BE49-F238E27FC236}">
                <a16:creationId xmlns:a16="http://schemas.microsoft.com/office/drawing/2014/main" id="{97BEFE9D-ED02-EDDB-66F9-E566192089F7}"/>
              </a:ext>
            </a:extLst>
          </p:cNvPr>
          <p:cNvSpPr>
            <a:spLocks noGrp="1"/>
          </p:cNvSpPr>
          <p:nvPr>
            <p:ph type="body" idx="1"/>
          </p:nvPr>
        </p:nvSpPr>
        <p:spPr/>
        <p:txBody>
          <a:bodyPr>
            <a:normAutofit/>
          </a:bodyPr>
          <a:lstStyle/>
          <a:p>
            <a:r>
              <a:rPr lang="en-US" altLang="en-US" b="1" dirty="0">
                <a:solidFill>
                  <a:schemeClr val="accent1"/>
                </a:solidFill>
              </a:rPr>
              <a:t>Jeffrey L. </a:t>
            </a:r>
            <a:r>
              <a:rPr lang="en-US" altLang="en-US" b="1" dirty="0" err="1">
                <a:solidFill>
                  <a:schemeClr val="accent1"/>
                </a:solidFill>
              </a:rPr>
              <a:t>Neul</a:t>
            </a:r>
            <a:r>
              <a:rPr lang="en-US" altLang="en-US" b="1" dirty="0">
                <a:solidFill>
                  <a:schemeClr val="accent1"/>
                </a:solidFill>
              </a:rPr>
              <a:t>, MD, PhD</a:t>
            </a:r>
            <a:br>
              <a:rPr lang="en-US" altLang="en-US" dirty="0"/>
            </a:br>
            <a:r>
              <a:rPr lang="en-US" altLang="en-US" dirty="0"/>
              <a:t>Director, Vanderbilt Kennedy Center</a:t>
            </a:r>
            <a:br>
              <a:rPr lang="en-US" altLang="en-US" dirty="0"/>
            </a:br>
            <a:r>
              <a:rPr lang="en-US" altLang="en-US" dirty="0"/>
              <a:t>Annette Schaffer </a:t>
            </a:r>
            <a:r>
              <a:rPr lang="en-US" altLang="en-US" dirty="0" err="1"/>
              <a:t>Eskind</a:t>
            </a:r>
            <a:r>
              <a:rPr lang="en-US" altLang="en-US" dirty="0"/>
              <a:t> Professor</a:t>
            </a:r>
            <a:br>
              <a:rPr lang="en-US" altLang="en-US" dirty="0"/>
            </a:br>
            <a:r>
              <a:rPr lang="en-US" altLang="en-US" dirty="0"/>
              <a:t>Vanderbilt University Medical Center</a:t>
            </a:r>
            <a:br>
              <a:rPr lang="en-US" altLang="en-US" dirty="0"/>
            </a:br>
            <a:r>
              <a:rPr lang="en-US" altLang="en-US" dirty="0"/>
              <a:t>Nashville, TN </a:t>
            </a:r>
          </a:p>
          <a:p>
            <a:endParaRPr lang="en-US" dirty="0"/>
          </a:p>
        </p:txBody>
      </p:sp>
    </p:spTree>
    <p:extLst>
      <p:ext uri="{BB962C8B-B14F-4D97-AF65-F5344CB8AC3E}">
        <p14:creationId xmlns:p14="http://schemas.microsoft.com/office/powerpoint/2010/main" val="115561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A6EBDD4-1453-0C6F-2F11-6B7789BA2B2B}"/>
              </a:ext>
            </a:extLst>
          </p:cNvPr>
          <p:cNvGrpSpPr/>
          <p:nvPr/>
        </p:nvGrpSpPr>
        <p:grpSpPr>
          <a:xfrm>
            <a:off x="1326833" y="2914083"/>
            <a:ext cx="2352284" cy="2298074"/>
            <a:chOff x="1510618" y="2615923"/>
            <a:chExt cx="2352284" cy="2298074"/>
          </a:xfrm>
        </p:grpSpPr>
        <p:pic>
          <p:nvPicPr>
            <p:cNvPr id="10" name="Picture 9">
              <a:extLst>
                <a:ext uri="{FF2B5EF4-FFF2-40B4-BE49-F238E27FC236}">
                  <a16:creationId xmlns:a16="http://schemas.microsoft.com/office/drawing/2014/main" id="{EB322136-190A-3E5B-E6AF-AD86CA4FA4DE}"/>
                </a:ext>
              </a:extLst>
            </p:cNvPr>
            <p:cNvPicPr>
              <a:picLocks noChangeAspect="1"/>
            </p:cNvPicPr>
            <p:nvPr/>
          </p:nvPicPr>
          <p:blipFill>
            <a:blip r:embed="rId2"/>
            <a:stretch>
              <a:fillRect/>
            </a:stretch>
          </p:blipFill>
          <p:spPr>
            <a:xfrm>
              <a:off x="1510618" y="3261041"/>
              <a:ext cx="2352284" cy="1652956"/>
            </a:xfrm>
            <a:prstGeom prst="rect">
              <a:avLst/>
            </a:prstGeom>
          </p:spPr>
        </p:pic>
        <p:sp>
          <p:nvSpPr>
            <p:cNvPr id="11" name="TextBox 10">
              <a:extLst>
                <a:ext uri="{FF2B5EF4-FFF2-40B4-BE49-F238E27FC236}">
                  <a16:creationId xmlns:a16="http://schemas.microsoft.com/office/drawing/2014/main" id="{A069B877-62A3-BAA4-669D-FB522B87656D}"/>
                </a:ext>
              </a:extLst>
            </p:cNvPr>
            <p:cNvSpPr txBox="1"/>
            <p:nvPr/>
          </p:nvSpPr>
          <p:spPr>
            <a:xfrm>
              <a:off x="1887019" y="2615923"/>
              <a:ext cx="1756250" cy="461665"/>
            </a:xfrm>
            <a:prstGeom prst="rect">
              <a:avLst/>
            </a:prstGeom>
            <a:noFill/>
          </p:spPr>
          <p:txBody>
            <a:bodyPr wrap="none" rtlCol="0">
              <a:spAutoFit/>
            </a:bodyPr>
            <a:lstStyle/>
            <a:p>
              <a:r>
                <a:rPr lang="en-US" sz="2400" b="1" dirty="0">
                  <a:solidFill>
                    <a:schemeClr val="accent1"/>
                  </a:solidFill>
                </a:rPr>
                <a:t>Trofinetide</a:t>
              </a:r>
              <a:endParaRPr lang="en-US" sz="1867" b="1" dirty="0">
                <a:solidFill>
                  <a:schemeClr val="accent1"/>
                </a:solidFill>
              </a:endParaRPr>
            </a:p>
          </p:txBody>
        </p:sp>
      </p:grpSp>
      <p:grpSp>
        <p:nvGrpSpPr>
          <p:cNvPr id="69" name="Group 68">
            <a:extLst>
              <a:ext uri="{FF2B5EF4-FFF2-40B4-BE49-F238E27FC236}">
                <a16:creationId xmlns:a16="http://schemas.microsoft.com/office/drawing/2014/main" id="{AED4946B-539F-DCA2-1A94-680286FCA96A}"/>
              </a:ext>
            </a:extLst>
          </p:cNvPr>
          <p:cNvGrpSpPr/>
          <p:nvPr/>
        </p:nvGrpSpPr>
        <p:grpSpPr>
          <a:xfrm>
            <a:off x="2686760" y="814091"/>
            <a:ext cx="6452012" cy="1710106"/>
            <a:chOff x="2443162" y="4266764"/>
            <a:chExt cx="3591879" cy="781230"/>
          </a:xfrm>
          <a:effectLst>
            <a:outerShdw blurRad="50800" dist="38100" dir="2700000" algn="tl" rotWithShape="0">
              <a:prstClr val="black">
                <a:alpha val="40000"/>
              </a:prstClr>
            </a:outerShdw>
          </a:effectLst>
        </p:grpSpPr>
        <p:grpSp>
          <p:nvGrpSpPr>
            <p:cNvPr id="60" name="Group 59">
              <a:extLst>
                <a:ext uri="{FF2B5EF4-FFF2-40B4-BE49-F238E27FC236}">
                  <a16:creationId xmlns:a16="http://schemas.microsoft.com/office/drawing/2014/main" id="{80C56BEA-CFAA-B8CD-FECE-950D6E475BD0}"/>
                </a:ext>
              </a:extLst>
            </p:cNvPr>
            <p:cNvGrpSpPr/>
            <p:nvPr/>
          </p:nvGrpSpPr>
          <p:grpSpPr>
            <a:xfrm>
              <a:off x="2443162" y="4266764"/>
              <a:ext cx="3591877" cy="781230"/>
              <a:chOff x="4851400" y="3826468"/>
              <a:chExt cx="2488423" cy="685997"/>
            </a:xfrm>
          </p:grpSpPr>
          <p:sp>
            <p:nvSpPr>
              <p:cNvPr id="59" name="Rectangle 58">
                <a:extLst>
                  <a:ext uri="{FF2B5EF4-FFF2-40B4-BE49-F238E27FC236}">
                    <a16:creationId xmlns:a16="http://schemas.microsoft.com/office/drawing/2014/main" id="{F56EB2BA-584A-8E7B-68AB-DA84FA1E438F}"/>
                  </a:ext>
                </a:extLst>
              </p:cNvPr>
              <p:cNvSpPr/>
              <p:nvPr/>
            </p:nvSpPr>
            <p:spPr>
              <a:xfrm>
                <a:off x="4851400" y="3826468"/>
                <a:ext cx="2488423" cy="68599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58" name="Picture 57">
                <a:extLst>
                  <a:ext uri="{FF2B5EF4-FFF2-40B4-BE49-F238E27FC236}">
                    <a16:creationId xmlns:a16="http://schemas.microsoft.com/office/drawing/2014/main" id="{67F93979-0E84-2A87-5215-711D92ADC623}"/>
                  </a:ext>
                </a:extLst>
              </p:cNvPr>
              <p:cNvPicPr>
                <a:picLocks noChangeAspect="1"/>
              </p:cNvPicPr>
              <p:nvPr/>
            </p:nvPicPr>
            <p:blipFill>
              <a:blip r:embed="rId3"/>
              <a:stretch>
                <a:fillRect/>
              </a:stretch>
            </p:blipFill>
            <p:spPr>
              <a:xfrm>
                <a:off x="5234134" y="4326445"/>
                <a:ext cx="1818861" cy="186020"/>
              </a:xfrm>
              <a:prstGeom prst="rect">
                <a:avLst/>
              </a:prstGeom>
            </p:spPr>
          </p:pic>
        </p:grpSp>
        <p:pic>
          <p:nvPicPr>
            <p:cNvPr id="68" name="Picture 67">
              <a:extLst>
                <a:ext uri="{FF2B5EF4-FFF2-40B4-BE49-F238E27FC236}">
                  <a16:creationId xmlns:a16="http://schemas.microsoft.com/office/drawing/2014/main" id="{104651B9-AADF-4CEB-2497-F26AA0039950}"/>
                </a:ext>
              </a:extLst>
            </p:cNvPr>
            <p:cNvPicPr>
              <a:picLocks noChangeAspect="1"/>
            </p:cNvPicPr>
            <p:nvPr/>
          </p:nvPicPr>
          <p:blipFill>
            <a:blip r:embed="rId4"/>
            <a:stretch>
              <a:fillRect/>
            </a:stretch>
          </p:blipFill>
          <p:spPr>
            <a:xfrm>
              <a:off x="2561534" y="4301862"/>
              <a:ext cx="3473507" cy="551085"/>
            </a:xfrm>
            <a:prstGeom prst="rect">
              <a:avLst/>
            </a:prstGeom>
          </p:spPr>
        </p:pic>
      </p:grpSp>
      <p:sp>
        <p:nvSpPr>
          <p:cNvPr id="3" name="TextBox 2">
            <a:extLst>
              <a:ext uri="{FF2B5EF4-FFF2-40B4-BE49-F238E27FC236}">
                <a16:creationId xmlns:a16="http://schemas.microsoft.com/office/drawing/2014/main" id="{E4E892F2-F876-CF5F-FF6A-42FC28942BD6}"/>
              </a:ext>
            </a:extLst>
          </p:cNvPr>
          <p:cNvSpPr txBox="1"/>
          <p:nvPr/>
        </p:nvSpPr>
        <p:spPr>
          <a:xfrm>
            <a:off x="341826" y="6455955"/>
            <a:ext cx="11297920" cy="276999"/>
          </a:xfrm>
          <a:prstGeom prst="rect">
            <a:avLst/>
          </a:prstGeom>
          <a:noFill/>
        </p:spPr>
        <p:txBody>
          <a:bodyPr wrap="square" rtlCol="0">
            <a:spAutoFit/>
          </a:bodyPr>
          <a:lstStyle/>
          <a:p>
            <a:r>
              <a:rPr lang="en-US" sz="1200" dirty="0">
                <a:solidFill>
                  <a:schemeClr val="bg1">
                    <a:lumMod val="65000"/>
                  </a:schemeClr>
                </a:solidFill>
              </a:rPr>
              <a:t>Harris E. JAMA. March 22, 2023. Accessed April 2023. https://</a:t>
            </a:r>
            <a:r>
              <a:rPr lang="en-US" sz="1200" dirty="0" err="1">
                <a:solidFill>
                  <a:schemeClr val="bg1">
                    <a:lumMod val="65000"/>
                  </a:schemeClr>
                </a:solidFill>
              </a:rPr>
              <a:t>jamanetwork.com</a:t>
            </a:r>
            <a:r>
              <a:rPr lang="en-US" sz="1200" dirty="0">
                <a:solidFill>
                  <a:schemeClr val="bg1">
                    <a:lumMod val="65000"/>
                  </a:schemeClr>
                </a:solidFill>
              </a:rPr>
              <a:t>/journals/</a:t>
            </a:r>
            <a:r>
              <a:rPr lang="en-US" sz="1200" dirty="0" err="1">
                <a:solidFill>
                  <a:schemeClr val="bg1">
                    <a:lumMod val="65000"/>
                  </a:schemeClr>
                </a:solidFill>
              </a:rPr>
              <a:t>jama</a:t>
            </a:r>
            <a:r>
              <a:rPr lang="en-US" sz="1200" dirty="0">
                <a:solidFill>
                  <a:schemeClr val="bg1">
                    <a:lumMod val="65000"/>
                  </a:schemeClr>
                </a:solidFill>
              </a:rPr>
              <a:t>/</a:t>
            </a:r>
            <a:r>
              <a:rPr lang="en-US" sz="1200" dirty="0" err="1">
                <a:solidFill>
                  <a:schemeClr val="bg1">
                    <a:lumMod val="65000"/>
                  </a:schemeClr>
                </a:solidFill>
              </a:rPr>
              <a:t>fullarticle</a:t>
            </a:r>
            <a:r>
              <a:rPr lang="en-US" sz="1200" dirty="0">
                <a:solidFill>
                  <a:schemeClr val="bg1">
                    <a:lumMod val="65000"/>
                  </a:schemeClr>
                </a:solidFill>
              </a:rPr>
              <a:t>/2802886.</a:t>
            </a:r>
          </a:p>
        </p:txBody>
      </p:sp>
      <p:sp>
        <p:nvSpPr>
          <p:cNvPr id="6" name="Content Placeholder 5">
            <a:extLst>
              <a:ext uri="{FF2B5EF4-FFF2-40B4-BE49-F238E27FC236}">
                <a16:creationId xmlns:a16="http://schemas.microsoft.com/office/drawing/2014/main" id="{9AF270E4-9361-A23E-6A03-7CBCB5EC4775}"/>
              </a:ext>
            </a:extLst>
          </p:cNvPr>
          <p:cNvSpPr>
            <a:spLocks noGrp="1"/>
          </p:cNvSpPr>
          <p:nvPr>
            <p:ph sz="half" idx="2"/>
          </p:nvPr>
        </p:nvSpPr>
        <p:spPr>
          <a:xfrm>
            <a:off x="4633140" y="3347101"/>
            <a:ext cx="6929312" cy="2217569"/>
          </a:xfrm>
        </p:spPr>
        <p:txBody>
          <a:bodyPr>
            <a:normAutofit/>
          </a:bodyPr>
          <a:lstStyle/>
          <a:p>
            <a:r>
              <a:rPr lang="en-US" sz="2800" dirty="0"/>
              <a:t>Approved by FDA on March 12th, 2023</a:t>
            </a:r>
          </a:p>
          <a:p>
            <a:r>
              <a:rPr lang="en-US" sz="2800" dirty="0"/>
              <a:t>Treatment for people with Rett syndrome over 2 years old</a:t>
            </a:r>
          </a:p>
          <a:p>
            <a:endParaRPr lang="en-US" sz="2800" dirty="0"/>
          </a:p>
        </p:txBody>
      </p:sp>
    </p:spTree>
    <p:extLst>
      <p:ext uri="{BB962C8B-B14F-4D97-AF65-F5344CB8AC3E}">
        <p14:creationId xmlns:p14="http://schemas.microsoft.com/office/powerpoint/2010/main" val="4179719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388D-25BF-BF49-9E65-0AAB6A637085}"/>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ANAVEX 2-73</a:t>
            </a:r>
          </a:p>
        </p:txBody>
      </p:sp>
      <p:pic>
        <p:nvPicPr>
          <p:cNvPr id="8" name="Content Placeholder 7" descr="Text&#10;&#10;Description automatically generated with medium confidence">
            <a:extLst>
              <a:ext uri="{FF2B5EF4-FFF2-40B4-BE49-F238E27FC236}">
                <a16:creationId xmlns:a16="http://schemas.microsoft.com/office/drawing/2014/main" id="{8C3B899C-BA0D-3542-9B4B-3FEE97528177}"/>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934253" y="4136486"/>
            <a:ext cx="8094893" cy="1049339"/>
          </a:xfrm>
          <a:ln>
            <a:solidFill>
              <a:schemeClr val="tx1"/>
            </a:solidFill>
          </a:ln>
          <a:effectLst>
            <a:outerShdw blurRad="50800" dist="38100" dir="2700000" algn="tl" rotWithShape="0">
              <a:prstClr val="black">
                <a:alpha val="40000"/>
              </a:prstClr>
            </a:outerShdw>
          </a:effectLst>
        </p:spPr>
      </p:pic>
      <p:grpSp>
        <p:nvGrpSpPr>
          <p:cNvPr id="9" name="Group 8">
            <a:extLst>
              <a:ext uri="{FF2B5EF4-FFF2-40B4-BE49-F238E27FC236}">
                <a16:creationId xmlns:a16="http://schemas.microsoft.com/office/drawing/2014/main" id="{05022A28-4CAE-B4AB-7613-CED27FEF0F3D}"/>
              </a:ext>
            </a:extLst>
          </p:cNvPr>
          <p:cNvGrpSpPr/>
          <p:nvPr/>
        </p:nvGrpSpPr>
        <p:grpSpPr>
          <a:xfrm>
            <a:off x="1553227" y="1716066"/>
            <a:ext cx="9056318" cy="1712934"/>
            <a:chOff x="1553227" y="1716066"/>
            <a:chExt cx="9056318" cy="1712934"/>
          </a:xfrm>
        </p:grpSpPr>
        <p:sp>
          <p:nvSpPr>
            <p:cNvPr id="7" name="Rectangle 6">
              <a:extLst>
                <a:ext uri="{FF2B5EF4-FFF2-40B4-BE49-F238E27FC236}">
                  <a16:creationId xmlns:a16="http://schemas.microsoft.com/office/drawing/2014/main" id="{AB3F4FB3-C2DE-7EC0-5E66-9E66B9FC84C6}"/>
                </a:ext>
              </a:extLst>
            </p:cNvPr>
            <p:cNvSpPr/>
            <p:nvPr/>
          </p:nvSpPr>
          <p:spPr>
            <a:xfrm>
              <a:off x="1553227" y="1716066"/>
              <a:ext cx="9056318" cy="171293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949756E-DC85-9041-8D46-1A46F5FDD86F}"/>
                </a:ext>
              </a:extLst>
            </p:cNvPr>
            <p:cNvGrpSpPr/>
            <p:nvPr/>
          </p:nvGrpSpPr>
          <p:grpSpPr>
            <a:xfrm>
              <a:off x="1817570" y="1854507"/>
              <a:ext cx="8556859" cy="1492668"/>
              <a:chOff x="4368746" y="1699749"/>
              <a:chExt cx="4651237" cy="543362"/>
            </a:xfrm>
          </p:grpSpPr>
          <p:pic>
            <p:nvPicPr>
              <p:cNvPr id="5" name="Picture 4">
                <a:extLst>
                  <a:ext uri="{FF2B5EF4-FFF2-40B4-BE49-F238E27FC236}">
                    <a16:creationId xmlns:a16="http://schemas.microsoft.com/office/drawing/2014/main" id="{8798E554-2BE7-5548-8040-A08D2EE8DD78}"/>
                  </a:ext>
                </a:extLst>
              </p:cNvPr>
              <p:cNvPicPr>
                <a:picLocks noChangeAspect="1"/>
              </p:cNvPicPr>
              <p:nvPr/>
            </p:nvPicPr>
            <p:blipFill>
              <a:blip r:embed="rId3"/>
              <a:stretch>
                <a:fillRect/>
              </a:stretch>
            </p:blipFill>
            <p:spPr>
              <a:xfrm>
                <a:off x="4368746" y="1699749"/>
                <a:ext cx="4651237" cy="385242"/>
              </a:xfrm>
              <a:prstGeom prst="rect">
                <a:avLst/>
              </a:prstGeom>
            </p:spPr>
          </p:pic>
          <p:pic>
            <p:nvPicPr>
              <p:cNvPr id="6" name="Picture 5">
                <a:extLst>
                  <a:ext uri="{FF2B5EF4-FFF2-40B4-BE49-F238E27FC236}">
                    <a16:creationId xmlns:a16="http://schemas.microsoft.com/office/drawing/2014/main" id="{C73AAF7A-6201-794B-8CC5-A35A456150DF}"/>
                  </a:ext>
                </a:extLst>
              </p:cNvPr>
              <p:cNvPicPr>
                <a:picLocks noChangeAspect="1"/>
              </p:cNvPicPr>
              <p:nvPr/>
            </p:nvPicPr>
            <p:blipFill>
              <a:blip r:embed="rId4"/>
              <a:stretch>
                <a:fillRect/>
              </a:stretch>
            </p:blipFill>
            <p:spPr>
              <a:xfrm>
                <a:off x="5384452" y="2058009"/>
                <a:ext cx="2522011" cy="185102"/>
              </a:xfrm>
              <a:prstGeom prst="rect">
                <a:avLst/>
              </a:prstGeom>
            </p:spPr>
          </p:pic>
        </p:grpSp>
      </p:grpSp>
      <p:sp>
        <p:nvSpPr>
          <p:cNvPr id="3" name="TextBox 2">
            <a:extLst>
              <a:ext uri="{FF2B5EF4-FFF2-40B4-BE49-F238E27FC236}">
                <a16:creationId xmlns:a16="http://schemas.microsoft.com/office/drawing/2014/main" id="{0D28D6DF-AB40-BEA4-6450-3FBA29A1E226}"/>
              </a:ext>
            </a:extLst>
          </p:cNvPr>
          <p:cNvSpPr txBox="1"/>
          <p:nvPr/>
        </p:nvSpPr>
        <p:spPr>
          <a:xfrm>
            <a:off x="127725" y="6409508"/>
            <a:ext cx="11866880" cy="420756"/>
          </a:xfrm>
          <a:prstGeom prst="rect">
            <a:avLst/>
          </a:prstGeom>
          <a:noFill/>
        </p:spPr>
        <p:txBody>
          <a:bodyPr wrap="square" rtlCol="0">
            <a:spAutoFit/>
          </a:bodyPr>
          <a:lstStyle/>
          <a:p>
            <a:r>
              <a:rPr lang="en-US" sz="1067" dirty="0">
                <a:solidFill>
                  <a:schemeClr val="bg1">
                    <a:lumMod val="65000"/>
                  </a:schemeClr>
                </a:solidFill>
              </a:rPr>
              <a:t>Kaufmann WE, et al. </a:t>
            </a:r>
            <a:r>
              <a:rPr lang="en-US" sz="1067" i="1" dirty="0" err="1">
                <a:solidFill>
                  <a:schemeClr val="bg1">
                    <a:lumMod val="65000"/>
                  </a:schemeClr>
                </a:solidFill>
              </a:rPr>
              <a:t>Pharmacol</a:t>
            </a:r>
            <a:r>
              <a:rPr lang="en-US" sz="1067" i="1" dirty="0">
                <a:solidFill>
                  <a:schemeClr val="bg1">
                    <a:lumMod val="65000"/>
                  </a:schemeClr>
                </a:solidFill>
              </a:rPr>
              <a:t> </a:t>
            </a:r>
            <a:r>
              <a:rPr lang="en-US" sz="1067" i="1" dirty="0" err="1">
                <a:solidFill>
                  <a:schemeClr val="bg1">
                    <a:lumMod val="65000"/>
                  </a:schemeClr>
                </a:solidFill>
              </a:rPr>
              <a:t>Biochem</a:t>
            </a:r>
            <a:r>
              <a:rPr lang="en-US" sz="1067" i="1" dirty="0">
                <a:solidFill>
                  <a:schemeClr val="bg1">
                    <a:lumMod val="65000"/>
                  </a:schemeClr>
                </a:solidFill>
              </a:rPr>
              <a:t> </a:t>
            </a:r>
            <a:r>
              <a:rPr lang="en-US" sz="1067" i="1" dirty="0" err="1">
                <a:solidFill>
                  <a:schemeClr val="bg1">
                    <a:lumMod val="65000"/>
                  </a:schemeClr>
                </a:solidFill>
              </a:rPr>
              <a:t>Behav</a:t>
            </a:r>
            <a:r>
              <a:rPr lang="en-US" sz="1067" i="1" dirty="0">
                <a:solidFill>
                  <a:schemeClr val="bg1">
                    <a:lumMod val="65000"/>
                  </a:schemeClr>
                </a:solidFill>
              </a:rPr>
              <a:t>. </a:t>
            </a:r>
            <a:r>
              <a:rPr lang="en-US" sz="1067" dirty="0">
                <a:solidFill>
                  <a:schemeClr val="bg1">
                    <a:lumMod val="65000"/>
                  </a:schemeClr>
                </a:solidFill>
              </a:rPr>
              <a:t>2019;187:172796; </a:t>
            </a:r>
            <a:r>
              <a:rPr lang="en-US" sz="1067" dirty="0" err="1">
                <a:solidFill>
                  <a:schemeClr val="bg1">
                    <a:lumMod val="65000"/>
                  </a:schemeClr>
                </a:solidFill>
              </a:rPr>
              <a:t>Anavex</a:t>
            </a:r>
            <a:r>
              <a:rPr lang="en-US" sz="1067" dirty="0">
                <a:solidFill>
                  <a:schemeClr val="bg1">
                    <a:lumMod val="65000"/>
                  </a:schemeClr>
                </a:solidFill>
              </a:rPr>
              <a:t> Life Sciences Corp. February 1, 2022. Accessed April 2023. https://</a:t>
            </a:r>
            <a:r>
              <a:rPr lang="en-US" sz="1067" dirty="0" err="1">
                <a:solidFill>
                  <a:schemeClr val="bg1">
                    <a:lumMod val="65000"/>
                  </a:schemeClr>
                </a:solidFill>
              </a:rPr>
              <a:t>www.anavex.com</a:t>
            </a:r>
            <a:r>
              <a:rPr lang="en-US" sz="1067" dirty="0">
                <a:solidFill>
                  <a:schemeClr val="bg1">
                    <a:lumMod val="65000"/>
                  </a:schemeClr>
                </a:solidFill>
              </a:rPr>
              <a:t>/post/anavex-2-73-blarcamesine-avatar-phase-3-trial-met-primary-and-secondary-efficacy-endpoints.</a:t>
            </a:r>
          </a:p>
        </p:txBody>
      </p:sp>
    </p:spTree>
    <p:extLst>
      <p:ext uri="{BB962C8B-B14F-4D97-AF65-F5344CB8AC3E}">
        <p14:creationId xmlns:p14="http://schemas.microsoft.com/office/powerpoint/2010/main" val="922158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58A38-4779-EF4E-B744-5981E1BB8E78}"/>
              </a:ext>
            </a:extLst>
          </p:cNvPr>
          <p:cNvSpPr>
            <a:spLocks noGrp="1"/>
          </p:cNvSpPr>
          <p:nvPr>
            <p:ph type="title"/>
          </p:nvPr>
        </p:nvSpPr>
        <p:spPr>
          <a:xfrm>
            <a:off x="632331" y="347226"/>
            <a:ext cx="9771796" cy="602027"/>
          </a:xfrm>
        </p:spPr>
        <p:txBody>
          <a:bodyPr>
            <a:normAutofit fontScale="90000"/>
          </a:bodyPr>
          <a:lstStyle/>
          <a:p>
            <a:r>
              <a:rPr lang="en-US" sz="3600" dirty="0">
                <a:latin typeface="Arial" panose="020B0604020202020204" pitchFamily="34" charset="0"/>
                <a:cs typeface="Arial" panose="020B0604020202020204" pitchFamily="34" charset="0"/>
              </a:rPr>
              <a:t>More Trials in Rett Syndrome</a:t>
            </a:r>
          </a:p>
        </p:txBody>
      </p:sp>
      <p:grpSp>
        <p:nvGrpSpPr>
          <p:cNvPr id="33" name="Group 32">
            <a:extLst>
              <a:ext uri="{FF2B5EF4-FFF2-40B4-BE49-F238E27FC236}">
                <a16:creationId xmlns:a16="http://schemas.microsoft.com/office/drawing/2014/main" id="{AC5140B7-7CAA-9DF1-F0AD-B1C4DF0EEC70}"/>
              </a:ext>
            </a:extLst>
          </p:cNvPr>
          <p:cNvGrpSpPr/>
          <p:nvPr/>
        </p:nvGrpSpPr>
        <p:grpSpPr>
          <a:xfrm>
            <a:off x="6612289" y="2755834"/>
            <a:ext cx="5169051" cy="873459"/>
            <a:chOff x="4744742" y="1531924"/>
            <a:chExt cx="3876788" cy="655094"/>
          </a:xfrm>
        </p:grpSpPr>
        <p:sp>
          <p:nvSpPr>
            <p:cNvPr id="24" name="Rectangle 23">
              <a:extLst>
                <a:ext uri="{FF2B5EF4-FFF2-40B4-BE49-F238E27FC236}">
                  <a16:creationId xmlns:a16="http://schemas.microsoft.com/office/drawing/2014/main" id="{C64FDE98-32AF-EF4B-BEBE-9EDB818050A3}"/>
                </a:ext>
              </a:extLst>
            </p:cNvPr>
            <p:cNvSpPr/>
            <p:nvPr/>
          </p:nvSpPr>
          <p:spPr>
            <a:xfrm>
              <a:off x="4744742" y="1531924"/>
              <a:ext cx="3876788" cy="65509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6" name="Group 5">
              <a:extLst>
                <a:ext uri="{FF2B5EF4-FFF2-40B4-BE49-F238E27FC236}">
                  <a16:creationId xmlns:a16="http://schemas.microsoft.com/office/drawing/2014/main" id="{AA37A2B9-B83B-F841-8DB1-4EF12D72F841}"/>
                </a:ext>
              </a:extLst>
            </p:cNvPr>
            <p:cNvGrpSpPr/>
            <p:nvPr/>
          </p:nvGrpSpPr>
          <p:grpSpPr>
            <a:xfrm>
              <a:off x="4802965" y="1601097"/>
              <a:ext cx="3780221" cy="466755"/>
              <a:chOff x="1111004" y="3220560"/>
              <a:chExt cx="7277100" cy="898525"/>
            </a:xfrm>
          </p:grpSpPr>
          <p:pic>
            <p:nvPicPr>
              <p:cNvPr id="4" name="Picture 3">
                <a:extLst>
                  <a:ext uri="{FF2B5EF4-FFF2-40B4-BE49-F238E27FC236}">
                    <a16:creationId xmlns:a16="http://schemas.microsoft.com/office/drawing/2014/main" id="{33D38988-F086-CB4F-A894-2644BAB755BF}"/>
                  </a:ext>
                </a:extLst>
              </p:cNvPr>
              <p:cNvPicPr>
                <a:picLocks noChangeAspect="1"/>
              </p:cNvPicPr>
              <p:nvPr/>
            </p:nvPicPr>
            <p:blipFill>
              <a:blip r:embed="rId2"/>
              <a:stretch>
                <a:fillRect/>
              </a:stretch>
            </p:blipFill>
            <p:spPr>
              <a:xfrm>
                <a:off x="1111004" y="3220560"/>
                <a:ext cx="7277100" cy="762000"/>
              </a:xfrm>
              <a:prstGeom prst="rect">
                <a:avLst/>
              </a:prstGeom>
            </p:spPr>
          </p:pic>
          <p:pic>
            <p:nvPicPr>
              <p:cNvPr id="5" name="Picture 4">
                <a:extLst>
                  <a:ext uri="{FF2B5EF4-FFF2-40B4-BE49-F238E27FC236}">
                    <a16:creationId xmlns:a16="http://schemas.microsoft.com/office/drawing/2014/main" id="{2E6ACEF3-A211-0E4A-8D5E-7C10ABDDF3A0}"/>
                  </a:ext>
                </a:extLst>
              </p:cNvPr>
              <p:cNvPicPr>
                <a:picLocks noChangeAspect="1"/>
              </p:cNvPicPr>
              <p:nvPr/>
            </p:nvPicPr>
            <p:blipFill>
              <a:blip r:embed="rId3"/>
              <a:stretch>
                <a:fillRect/>
              </a:stretch>
            </p:blipFill>
            <p:spPr>
              <a:xfrm>
                <a:off x="2601096" y="3915885"/>
                <a:ext cx="3746500" cy="203200"/>
              </a:xfrm>
              <a:prstGeom prst="rect">
                <a:avLst/>
              </a:prstGeom>
            </p:spPr>
          </p:pic>
        </p:grpSp>
      </p:grpSp>
      <p:grpSp>
        <p:nvGrpSpPr>
          <p:cNvPr id="35" name="Group 34">
            <a:extLst>
              <a:ext uri="{FF2B5EF4-FFF2-40B4-BE49-F238E27FC236}">
                <a16:creationId xmlns:a16="http://schemas.microsoft.com/office/drawing/2014/main" id="{6F5EC6A0-A55C-0A05-15B4-C0C401AE91F6}"/>
              </a:ext>
            </a:extLst>
          </p:cNvPr>
          <p:cNvGrpSpPr/>
          <p:nvPr/>
        </p:nvGrpSpPr>
        <p:grpSpPr>
          <a:xfrm>
            <a:off x="6551752" y="4350640"/>
            <a:ext cx="5290129" cy="770941"/>
            <a:chOff x="4556390" y="2976013"/>
            <a:chExt cx="3967597" cy="578206"/>
          </a:xfrm>
        </p:grpSpPr>
        <p:sp>
          <p:nvSpPr>
            <p:cNvPr id="26" name="Rectangle 25">
              <a:extLst>
                <a:ext uri="{FF2B5EF4-FFF2-40B4-BE49-F238E27FC236}">
                  <a16:creationId xmlns:a16="http://schemas.microsoft.com/office/drawing/2014/main" id="{2A9784DD-F248-B540-B913-13C29E435C17}"/>
                </a:ext>
              </a:extLst>
            </p:cNvPr>
            <p:cNvSpPr/>
            <p:nvPr/>
          </p:nvSpPr>
          <p:spPr>
            <a:xfrm>
              <a:off x="4556390" y="2976013"/>
              <a:ext cx="3967597" cy="57820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9" name="Group 8">
              <a:extLst>
                <a:ext uri="{FF2B5EF4-FFF2-40B4-BE49-F238E27FC236}">
                  <a16:creationId xmlns:a16="http://schemas.microsoft.com/office/drawing/2014/main" id="{B23046A1-644B-AB4C-B07D-2AFF992D0324}"/>
                </a:ext>
              </a:extLst>
            </p:cNvPr>
            <p:cNvGrpSpPr/>
            <p:nvPr/>
          </p:nvGrpSpPr>
          <p:grpSpPr>
            <a:xfrm>
              <a:off x="4666312" y="3058660"/>
              <a:ext cx="3767603" cy="428155"/>
              <a:chOff x="0" y="2118108"/>
              <a:chExt cx="9144000" cy="1039136"/>
            </a:xfrm>
          </p:grpSpPr>
          <p:pic>
            <p:nvPicPr>
              <p:cNvPr id="7" name="Picture 6">
                <a:extLst>
                  <a:ext uri="{FF2B5EF4-FFF2-40B4-BE49-F238E27FC236}">
                    <a16:creationId xmlns:a16="http://schemas.microsoft.com/office/drawing/2014/main" id="{588D5512-3748-4740-ABB8-2442C64074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118108"/>
                <a:ext cx="9144000" cy="907284"/>
              </a:xfrm>
              <a:prstGeom prst="rect">
                <a:avLst/>
              </a:prstGeom>
            </p:spPr>
          </p:pic>
          <p:pic>
            <p:nvPicPr>
              <p:cNvPr id="8" name="Picture 7">
                <a:extLst>
                  <a:ext uri="{FF2B5EF4-FFF2-40B4-BE49-F238E27FC236}">
                    <a16:creationId xmlns:a16="http://schemas.microsoft.com/office/drawing/2014/main" id="{CE865828-DD25-6849-99CC-6DAFACA5E073}"/>
                  </a:ext>
                </a:extLst>
              </p:cNvPr>
              <p:cNvPicPr>
                <a:picLocks noChangeAspect="1"/>
              </p:cNvPicPr>
              <p:nvPr/>
            </p:nvPicPr>
            <p:blipFill>
              <a:blip r:embed="rId5"/>
              <a:stretch>
                <a:fillRect/>
              </a:stretch>
            </p:blipFill>
            <p:spPr>
              <a:xfrm>
                <a:off x="1921708" y="2928644"/>
                <a:ext cx="5054600" cy="228600"/>
              </a:xfrm>
              <a:prstGeom prst="rect">
                <a:avLst/>
              </a:prstGeom>
            </p:spPr>
          </p:pic>
        </p:grpSp>
      </p:grpSp>
      <p:sp>
        <p:nvSpPr>
          <p:cNvPr id="13" name="Content Placeholder 12">
            <a:extLst>
              <a:ext uri="{FF2B5EF4-FFF2-40B4-BE49-F238E27FC236}">
                <a16:creationId xmlns:a16="http://schemas.microsoft.com/office/drawing/2014/main" id="{642EFBE5-B2B5-9F48-84BA-B63789C17CDE}"/>
              </a:ext>
            </a:extLst>
          </p:cNvPr>
          <p:cNvSpPr>
            <a:spLocks noGrp="1"/>
          </p:cNvSpPr>
          <p:nvPr>
            <p:ph idx="1"/>
          </p:nvPr>
        </p:nvSpPr>
        <p:spPr>
          <a:xfrm>
            <a:off x="7049541" y="907507"/>
            <a:ext cx="4294547" cy="489444"/>
          </a:xfrm>
        </p:spPr>
        <p:txBody>
          <a:bodyPr/>
          <a:lstStyle/>
          <a:p>
            <a:pPr marL="0" indent="0" algn="ctr">
              <a:buNone/>
            </a:pPr>
            <a:r>
              <a:rPr lang="en-US" sz="2000" b="1" dirty="0">
                <a:solidFill>
                  <a:schemeClr val="accent2"/>
                </a:solidFill>
                <a:latin typeface="Arial" panose="020B0604020202020204" pitchFamily="34" charset="0"/>
                <a:cs typeface="Arial" panose="020B0604020202020204" pitchFamily="34" charset="0"/>
              </a:rPr>
              <a:t>X-chromosome reactivation</a:t>
            </a:r>
          </a:p>
        </p:txBody>
      </p:sp>
      <p:grpSp>
        <p:nvGrpSpPr>
          <p:cNvPr id="3" name="Group 2">
            <a:extLst>
              <a:ext uri="{FF2B5EF4-FFF2-40B4-BE49-F238E27FC236}">
                <a16:creationId xmlns:a16="http://schemas.microsoft.com/office/drawing/2014/main" id="{456D8F59-9EC7-624B-868F-B48DAAABC273}"/>
              </a:ext>
            </a:extLst>
          </p:cNvPr>
          <p:cNvGrpSpPr/>
          <p:nvPr/>
        </p:nvGrpSpPr>
        <p:grpSpPr>
          <a:xfrm>
            <a:off x="6612289" y="1347585"/>
            <a:ext cx="5169051" cy="701857"/>
            <a:chOff x="206597" y="1576126"/>
            <a:chExt cx="3876788" cy="526393"/>
          </a:xfrm>
        </p:grpSpPr>
        <p:sp>
          <p:nvSpPr>
            <p:cNvPr id="23" name="Rectangle 22">
              <a:extLst>
                <a:ext uri="{FF2B5EF4-FFF2-40B4-BE49-F238E27FC236}">
                  <a16:creationId xmlns:a16="http://schemas.microsoft.com/office/drawing/2014/main" id="{E1697F51-6097-2D4E-A534-397132505142}"/>
                </a:ext>
              </a:extLst>
            </p:cNvPr>
            <p:cNvSpPr/>
            <p:nvPr/>
          </p:nvSpPr>
          <p:spPr>
            <a:xfrm>
              <a:off x="206597" y="1576126"/>
              <a:ext cx="3876788" cy="526393"/>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16" name="Group 15">
              <a:extLst>
                <a:ext uri="{FF2B5EF4-FFF2-40B4-BE49-F238E27FC236}">
                  <a16:creationId xmlns:a16="http://schemas.microsoft.com/office/drawing/2014/main" id="{1AEBDB03-688A-D343-8D07-E0085855F3F0}"/>
                </a:ext>
              </a:extLst>
            </p:cNvPr>
            <p:cNvGrpSpPr/>
            <p:nvPr/>
          </p:nvGrpSpPr>
          <p:grpSpPr>
            <a:xfrm>
              <a:off x="306168" y="1643321"/>
              <a:ext cx="3616349" cy="427103"/>
              <a:chOff x="0" y="2118863"/>
              <a:chExt cx="9144000" cy="1079936"/>
            </a:xfrm>
          </p:grpSpPr>
          <p:pic>
            <p:nvPicPr>
              <p:cNvPr id="14" name="Picture 13">
                <a:extLst>
                  <a:ext uri="{FF2B5EF4-FFF2-40B4-BE49-F238E27FC236}">
                    <a16:creationId xmlns:a16="http://schemas.microsoft.com/office/drawing/2014/main" id="{67443F11-D9AD-C84B-89F5-0FD1EE6CB6D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2118863"/>
                <a:ext cx="9144000" cy="905774"/>
              </a:xfrm>
              <a:prstGeom prst="rect">
                <a:avLst/>
              </a:prstGeom>
            </p:spPr>
          </p:pic>
          <p:pic>
            <p:nvPicPr>
              <p:cNvPr id="15" name="Picture 14">
                <a:extLst>
                  <a:ext uri="{FF2B5EF4-FFF2-40B4-BE49-F238E27FC236}">
                    <a16:creationId xmlns:a16="http://schemas.microsoft.com/office/drawing/2014/main" id="{F0D59B33-2349-4940-8964-5B663C738411}"/>
                  </a:ext>
                </a:extLst>
              </p:cNvPr>
              <p:cNvPicPr>
                <a:picLocks noChangeAspect="1"/>
              </p:cNvPicPr>
              <p:nvPr/>
            </p:nvPicPr>
            <p:blipFill>
              <a:blip r:embed="rId7"/>
              <a:stretch>
                <a:fillRect/>
              </a:stretch>
            </p:blipFill>
            <p:spPr>
              <a:xfrm>
                <a:off x="2268048" y="2957499"/>
                <a:ext cx="4470400" cy="241300"/>
              </a:xfrm>
              <a:prstGeom prst="rect">
                <a:avLst/>
              </a:prstGeom>
            </p:spPr>
          </p:pic>
        </p:grpSp>
      </p:grpSp>
      <p:grpSp>
        <p:nvGrpSpPr>
          <p:cNvPr id="36" name="Group 35">
            <a:extLst>
              <a:ext uri="{FF2B5EF4-FFF2-40B4-BE49-F238E27FC236}">
                <a16:creationId xmlns:a16="http://schemas.microsoft.com/office/drawing/2014/main" id="{0EE0309B-77D1-D86B-26AA-CC8E86A86CC8}"/>
              </a:ext>
            </a:extLst>
          </p:cNvPr>
          <p:cNvGrpSpPr/>
          <p:nvPr/>
        </p:nvGrpSpPr>
        <p:grpSpPr>
          <a:xfrm>
            <a:off x="6551752" y="5311211"/>
            <a:ext cx="5273803" cy="709896"/>
            <a:chOff x="4430668" y="3754865"/>
            <a:chExt cx="4295482" cy="578206"/>
          </a:xfrm>
        </p:grpSpPr>
        <p:sp>
          <p:nvSpPr>
            <p:cNvPr id="25" name="Rectangle 24">
              <a:extLst>
                <a:ext uri="{FF2B5EF4-FFF2-40B4-BE49-F238E27FC236}">
                  <a16:creationId xmlns:a16="http://schemas.microsoft.com/office/drawing/2014/main" id="{DF3593BF-1473-E84C-B368-E3856AB2A003}"/>
                </a:ext>
              </a:extLst>
            </p:cNvPr>
            <p:cNvSpPr/>
            <p:nvPr/>
          </p:nvSpPr>
          <p:spPr>
            <a:xfrm>
              <a:off x="4430668" y="3754865"/>
              <a:ext cx="4295482" cy="57820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19" name="Group 18">
              <a:extLst>
                <a:ext uri="{FF2B5EF4-FFF2-40B4-BE49-F238E27FC236}">
                  <a16:creationId xmlns:a16="http://schemas.microsoft.com/office/drawing/2014/main" id="{A7668D17-ED2F-9642-ABF8-440A7BD7EEC2}"/>
                </a:ext>
              </a:extLst>
            </p:cNvPr>
            <p:cNvGrpSpPr/>
            <p:nvPr/>
          </p:nvGrpSpPr>
          <p:grpSpPr>
            <a:xfrm>
              <a:off x="4449383" y="3786305"/>
              <a:ext cx="4242709" cy="495832"/>
              <a:chOff x="0" y="2157774"/>
              <a:chExt cx="9144000" cy="1068630"/>
            </a:xfrm>
          </p:grpSpPr>
          <p:pic>
            <p:nvPicPr>
              <p:cNvPr id="17" name="Picture 16">
                <a:extLst>
                  <a:ext uri="{FF2B5EF4-FFF2-40B4-BE49-F238E27FC236}">
                    <a16:creationId xmlns:a16="http://schemas.microsoft.com/office/drawing/2014/main" id="{D61643AD-71B9-9345-A053-2049211372B4}"/>
                  </a:ext>
                </a:extLst>
              </p:cNvPr>
              <p:cNvPicPr>
                <a:picLocks noChangeAspect="1"/>
              </p:cNvPicPr>
              <p:nvPr/>
            </p:nvPicPr>
            <p:blipFill>
              <a:blip r:embed="rId8"/>
              <a:stretch>
                <a:fillRect/>
              </a:stretch>
            </p:blipFill>
            <p:spPr>
              <a:xfrm>
                <a:off x="0" y="2157774"/>
                <a:ext cx="9144000" cy="827952"/>
              </a:xfrm>
              <a:prstGeom prst="rect">
                <a:avLst/>
              </a:prstGeom>
            </p:spPr>
          </p:pic>
          <p:pic>
            <p:nvPicPr>
              <p:cNvPr id="18" name="Picture 17">
                <a:extLst>
                  <a:ext uri="{FF2B5EF4-FFF2-40B4-BE49-F238E27FC236}">
                    <a16:creationId xmlns:a16="http://schemas.microsoft.com/office/drawing/2014/main" id="{59E904C5-0D1F-1048-89DC-06E3CDF1F9D8}"/>
                  </a:ext>
                </a:extLst>
              </p:cNvPr>
              <p:cNvPicPr>
                <a:picLocks noChangeAspect="1"/>
              </p:cNvPicPr>
              <p:nvPr/>
            </p:nvPicPr>
            <p:blipFill>
              <a:blip r:embed="rId9"/>
              <a:stretch>
                <a:fillRect/>
              </a:stretch>
            </p:blipFill>
            <p:spPr>
              <a:xfrm>
                <a:off x="2376460" y="2977884"/>
                <a:ext cx="3661530" cy="248520"/>
              </a:xfrm>
              <a:prstGeom prst="rect">
                <a:avLst/>
              </a:prstGeom>
            </p:spPr>
          </p:pic>
        </p:grpSp>
      </p:grpSp>
      <p:sp>
        <p:nvSpPr>
          <p:cNvPr id="20" name="Content Placeholder 12">
            <a:extLst>
              <a:ext uri="{FF2B5EF4-FFF2-40B4-BE49-F238E27FC236}">
                <a16:creationId xmlns:a16="http://schemas.microsoft.com/office/drawing/2014/main" id="{9B763418-B66B-C541-93DF-9E8A5B0D5A0A}"/>
              </a:ext>
            </a:extLst>
          </p:cNvPr>
          <p:cNvSpPr txBox="1">
            <a:spLocks/>
          </p:cNvSpPr>
          <p:nvPr/>
        </p:nvSpPr>
        <p:spPr bwMode="auto">
          <a:xfrm>
            <a:off x="8129234" y="2328397"/>
            <a:ext cx="2135164" cy="46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257175" indent="-257175" algn="l" defTabSz="342900" rtl="0" eaLnBrk="0" fontAlgn="base" hangingPunct="0">
              <a:lnSpc>
                <a:spcPct val="90000"/>
              </a:lnSpc>
              <a:spcBef>
                <a:spcPct val="0"/>
              </a:spcBef>
              <a:spcAft>
                <a:spcPts val="225"/>
              </a:spcAft>
              <a:buFont typeface="Arial" panose="020B0604020202020204" pitchFamily="34" charset="0"/>
              <a:buChar char="•"/>
              <a:defRPr sz="1725" kern="1200">
                <a:solidFill>
                  <a:schemeClr val="tx1"/>
                </a:solidFill>
                <a:latin typeface="+mn-lt"/>
                <a:ea typeface="ＭＳ Ｐゴシック" charset="-128"/>
                <a:cs typeface="ＭＳ Ｐゴシック" charset="-128"/>
              </a:defRPr>
            </a:lvl1pPr>
            <a:lvl2pPr marL="557213" indent="-214313" algn="l" defTabSz="342900" rtl="0" eaLnBrk="0" fontAlgn="base" hangingPunct="0">
              <a:lnSpc>
                <a:spcPct val="90000"/>
              </a:lnSpc>
              <a:spcBef>
                <a:spcPct val="0"/>
              </a:spcBef>
              <a:spcAft>
                <a:spcPts val="225"/>
              </a:spcAft>
              <a:buFont typeface="Arial" panose="020B0604020202020204" pitchFamily="34" charset="0"/>
              <a:buChar char="–"/>
              <a:defRPr sz="1725" kern="1200">
                <a:solidFill>
                  <a:schemeClr val="tx1"/>
                </a:solidFill>
                <a:latin typeface="+mn-lt"/>
                <a:ea typeface="ＭＳ Ｐゴシック" charset="-128"/>
                <a:cs typeface="+mn-cs"/>
              </a:defRPr>
            </a:lvl2pPr>
            <a:lvl3pPr marL="857250" indent="-171450" algn="l" defTabSz="342900" rtl="0" eaLnBrk="0" fontAlgn="base" hangingPunct="0">
              <a:lnSpc>
                <a:spcPct val="90000"/>
              </a:lnSpc>
              <a:spcBef>
                <a:spcPct val="0"/>
              </a:spcBef>
              <a:spcAft>
                <a:spcPts val="225"/>
              </a:spcAft>
              <a:buFont typeface="Arial" panose="020B0604020202020204" pitchFamily="34" charset="0"/>
              <a:buChar char="•"/>
              <a:defRPr sz="1725" kern="1200">
                <a:solidFill>
                  <a:schemeClr val="tx1"/>
                </a:solidFill>
                <a:latin typeface="+mn-lt"/>
                <a:ea typeface="ＭＳ Ｐゴシック" charset="-128"/>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128"/>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sz="2000" b="1" dirty="0">
                <a:solidFill>
                  <a:schemeClr val="accent2"/>
                </a:solidFill>
                <a:latin typeface="Arial" panose="020B0604020202020204" pitchFamily="34" charset="0"/>
                <a:cs typeface="Arial" panose="020B0604020202020204" pitchFamily="34" charset="0"/>
              </a:rPr>
              <a:t>DNA editing</a:t>
            </a:r>
          </a:p>
        </p:txBody>
      </p:sp>
      <p:sp>
        <p:nvSpPr>
          <p:cNvPr id="21" name="Content Placeholder 12">
            <a:extLst>
              <a:ext uri="{FF2B5EF4-FFF2-40B4-BE49-F238E27FC236}">
                <a16:creationId xmlns:a16="http://schemas.microsoft.com/office/drawing/2014/main" id="{B239C003-E49A-4F44-BA26-55F6BCBD872B}"/>
              </a:ext>
            </a:extLst>
          </p:cNvPr>
          <p:cNvSpPr txBox="1">
            <a:spLocks/>
          </p:cNvSpPr>
          <p:nvPr/>
        </p:nvSpPr>
        <p:spPr bwMode="auto">
          <a:xfrm>
            <a:off x="8129234" y="3942190"/>
            <a:ext cx="2135164" cy="46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257175" indent="-257175" algn="l" defTabSz="342900" rtl="0" eaLnBrk="0" fontAlgn="base" hangingPunct="0">
              <a:lnSpc>
                <a:spcPct val="90000"/>
              </a:lnSpc>
              <a:spcBef>
                <a:spcPct val="0"/>
              </a:spcBef>
              <a:spcAft>
                <a:spcPts val="225"/>
              </a:spcAft>
              <a:buFont typeface="Arial" panose="020B0604020202020204" pitchFamily="34" charset="0"/>
              <a:buChar char="•"/>
              <a:defRPr sz="1725" kern="1200">
                <a:solidFill>
                  <a:schemeClr val="tx1"/>
                </a:solidFill>
                <a:latin typeface="+mn-lt"/>
                <a:ea typeface="ＭＳ Ｐゴシック" charset="-128"/>
                <a:cs typeface="ＭＳ Ｐゴシック" charset="-128"/>
              </a:defRPr>
            </a:lvl1pPr>
            <a:lvl2pPr marL="557213" indent="-214313" algn="l" defTabSz="342900" rtl="0" eaLnBrk="0" fontAlgn="base" hangingPunct="0">
              <a:lnSpc>
                <a:spcPct val="90000"/>
              </a:lnSpc>
              <a:spcBef>
                <a:spcPct val="0"/>
              </a:spcBef>
              <a:spcAft>
                <a:spcPts val="225"/>
              </a:spcAft>
              <a:buFont typeface="Arial" panose="020B0604020202020204" pitchFamily="34" charset="0"/>
              <a:buChar char="–"/>
              <a:defRPr sz="1725" kern="1200">
                <a:solidFill>
                  <a:schemeClr val="tx1"/>
                </a:solidFill>
                <a:latin typeface="+mn-lt"/>
                <a:ea typeface="ＭＳ Ｐゴシック" charset="-128"/>
                <a:cs typeface="+mn-cs"/>
              </a:defRPr>
            </a:lvl2pPr>
            <a:lvl3pPr marL="857250" indent="-171450" algn="l" defTabSz="342900" rtl="0" eaLnBrk="0" fontAlgn="base" hangingPunct="0">
              <a:lnSpc>
                <a:spcPct val="90000"/>
              </a:lnSpc>
              <a:spcBef>
                <a:spcPct val="0"/>
              </a:spcBef>
              <a:spcAft>
                <a:spcPts val="225"/>
              </a:spcAft>
              <a:buFont typeface="Arial" panose="020B0604020202020204" pitchFamily="34" charset="0"/>
              <a:buChar char="•"/>
              <a:defRPr sz="1725" kern="1200">
                <a:solidFill>
                  <a:schemeClr val="tx1"/>
                </a:solidFill>
                <a:latin typeface="+mn-lt"/>
                <a:ea typeface="ＭＳ Ｐゴシック" charset="-128"/>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128"/>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sz="2000" b="1" dirty="0">
                <a:solidFill>
                  <a:schemeClr val="accent2"/>
                </a:solidFill>
                <a:latin typeface="Arial" panose="020B0604020202020204" pitchFamily="34" charset="0"/>
                <a:cs typeface="Arial" panose="020B0604020202020204" pitchFamily="34" charset="0"/>
              </a:rPr>
              <a:t>RNA editing</a:t>
            </a:r>
          </a:p>
        </p:txBody>
      </p:sp>
      <p:sp>
        <p:nvSpPr>
          <p:cNvPr id="37" name="Content Placeholder 12">
            <a:extLst>
              <a:ext uri="{FF2B5EF4-FFF2-40B4-BE49-F238E27FC236}">
                <a16:creationId xmlns:a16="http://schemas.microsoft.com/office/drawing/2014/main" id="{CB868427-F847-81E6-9553-D9D92D083DC7}"/>
              </a:ext>
            </a:extLst>
          </p:cNvPr>
          <p:cNvSpPr txBox="1">
            <a:spLocks/>
          </p:cNvSpPr>
          <p:nvPr/>
        </p:nvSpPr>
        <p:spPr bwMode="auto">
          <a:xfrm>
            <a:off x="1954465" y="3254562"/>
            <a:ext cx="2331983" cy="46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257175" indent="-257175" algn="l" defTabSz="342900" rtl="0" eaLnBrk="0" fontAlgn="base" hangingPunct="0">
              <a:lnSpc>
                <a:spcPct val="90000"/>
              </a:lnSpc>
              <a:spcBef>
                <a:spcPct val="0"/>
              </a:spcBef>
              <a:spcAft>
                <a:spcPts val="225"/>
              </a:spcAft>
              <a:buFont typeface="Arial" panose="020B0604020202020204" pitchFamily="34" charset="0"/>
              <a:buChar char="•"/>
              <a:defRPr sz="1725" kern="1200">
                <a:solidFill>
                  <a:schemeClr val="tx1"/>
                </a:solidFill>
                <a:latin typeface="+mn-lt"/>
                <a:ea typeface="ＭＳ Ｐゴシック" charset="-128"/>
                <a:cs typeface="ＭＳ Ｐゴシック" charset="-128"/>
              </a:defRPr>
            </a:lvl1pPr>
            <a:lvl2pPr marL="557213" indent="-214313" algn="l" defTabSz="342900" rtl="0" eaLnBrk="0" fontAlgn="base" hangingPunct="0">
              <a:lnSpc>
                <a:spcPct val="90000"/>
              </a:lnSpc>
              <a:spcBef>
                <a:spcPct val="0"/>
              </a:spcBef>
              <a:spcAft>
                <a:spcPts val="225"/>
              </a:spcAft>
              <a:buFont typeface="Arial" panose="020B0604020202020204" pitchFamily="34" charset="0"/>
              <a:buChar char="–"/>
              <a:defRPr sz="1725" kern="1200">
                <a:solidFill>
                  <a:schemeClr val="tx1"/>
                </a:solidFill>
                <a:latin typeface="+mn-lt"/>
                <a:ea typeface="ＭＳ Ｐゴシック" charset="-128"/>
                <a:cs typeface="+mn-cs"/>
              </a:defRPr>
            </a:lvl2pPr>
            <a:lvl3pPr marL="857250" indent="-171450" algn="l" defTabSz="342900" rtl="0" eaLnBrk="0" fontAlgn="base" hangingPunct="0">
              <a:lnSpc>
                <a:spcPct val="90000"/>
              </a:lnSpc>
              <a:spcBef>
                <a:spcPct val="0"/>
              </a:spcBef>
              <a:spcAft>
                <a:spcPts val="225"/>
              </a:spcAft>
              <a:buFont typeface="Arial" panose="020B0604020202020204" pitchFamily="34" charset="0"/>
              <a:buChar char="•"/>
              <a:defRPr sz="1725" kern="1200">
                <a:solidFill>
                  <a:schemeClr val="tx1"/>
                </a:solidFill>
                <a:latin typeface="+mn-lt"/>
                <a:ea typeface="ＭＳ Ｐゴシック" charset="-128"/>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128"/>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sz="2000" b="1" dirty="0">
                <a:solidFill>
                  <a:schemeClr val="accent2"/>
                </a:solidFill>
                <a:latin typeface="Arial" panose="020B0604020202020204" pitchFamily="34" charset="0"/>
                <a:cs typeface="Arial" panose="020B0604020202020204" pitchFamily="34" charset="0"/>
              </a:rPr>
              <a:t>Gene therapy</a:t>
            </a:r>
          </a:p>
        </p:txBody>
      </p:sp>
      <p:grpSp>
        <p:nvGrpSpPr>
          <p:cNvPr id="38" name="Group 37">
            <a:extLst>
              <a:ext uri="{FF2B5EF4-FFF2-40B4-BE49-F238E27FC236}">
                <a16:creationId xmlns:a16="http://schemas.microsoft.com/office/drawing/2014/main" id="{784217CE-1518-86FE-9FC5-B46DBEF7BC8C}"/>
              </a:ext>
            </a:extLst>
          </p:cNvPr>
          <p:cNvGrpSpPr/>
          <p:nvPr/>
        </p:nvGrpSpPr>
        <p:grpSpPr>
          <a:xfrm>
            <a:off x="726131" y="3666011"/>
            <a:ext cx="4586428" cy="1075303"/>
            <a:chOff x="3901290" y="1930214"/>
            <a:chExt cx="5130582" cy="1085260"/>
          </a:xfrm>
        </p:grpSpPr>
        <p:sp>
          <p:nvSpPr>
            <p:cNvPr id="39" name="Rectangle 38">
              <a:extLst>
                <a:ext uri="{FF2B5EF4-FFF2-40B4-BE49-F238E27FC236}">
                  <a16:creationId xmlns:a16="http://schemas.microsoft.com/office/drawing/2014/main" id="{23A13ED0-1C35-6269-7EAB-FE8D0B3C459C}"/>
                </a:ext>
              </a:extLst>
            </p:cNvPr>
            <p:cNvSpPr/>
            <p:nvPr/>
          </p:nvSpPr>
          <p:spPr>
            <a:xfrm>
              <a:off x="3901290" y="1930214"/>
              <a:ext cx="5130582" cy="108526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0" name="Picture 39" descr="Text, application, letter&#10;&#10;Description automatically generated">
              <a:extLst>
                <a:ext uri="{FF2B5EF4-FFF2-40B4-BE49-F238E27FC236}">
                  <a16:creationId xmlns:a16="http://schemas.microsoft.com/office/drawing/2014/main" id="{CFA6706F-945E-089D-DF10-CFBFC6FE0BA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493311" y="2045217"/>
              <a:ext cx="1356660" cy="383942"/>
            </a:xfrm>
            <a:prstGeom prst="rect">
              <a:avLst/>
            </a:prstGeom>
          </p:spPr>
        </p:pic>
        <p:pic>
          <p:nvPicPr>
            <p:cNvPr id="41" name="Picture 40">
              <a:extLst>
                <a:ext uri="{FF2B5EF4-FFF2-40B4-BE49-F238E27FC236}">
                  <a16:creationId xmlns:a16="http://schemas.microsoft.com/office/drawing/2014/main" id="{65BBAB43-B244-A26B-22D1-56CE8222A1F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925194" y="2448638"/>
              <a:ext cx="4980121" cy="406540"/>
            </a:xfrm>
            <a:prstGeom prst="rect">
              <a:avLst/>
            </a:prstGeom>
          </p:spPr>
        </p:pic>
      </p:grpSp>
      <p:grpSp>
        <p:nvGrpSpPr>
          <p:cNvPr id="42" name="Group 41">
            <a:extLst>
              <a:ext uri="{FF2B5EF4-FFF2-40B4-BE49-F238E27FC236}">
                <a16:creationId xmlns:a16="http://schemas.microsoft.com/office/drawing/2014/main" id="{D9C03C8E-AE0F-1B50-6A50-C93A174628CF}"/>
              </a:ext>
            </a:extLst>
          </p:cNvPr>
          <p:cNvGrpSpPr/>
          <p:nvPr/>
        </p:nvGrpSpPr>
        <p:grpSpPr>
          <a:xfrm>
            <a:off x="726132" y="4806693"/>
            <a:ext cx="4586427" cy="1264384"/>
            <a:chOff x="3901290" y="3143258"/>
            <a:chExt cx="5130582" cy="1440696"/>
          </a:xfrm>
        </p:grpSpPr>
        <p:sp>
          <p:nvSpPr>
            <p:cNvPr id="43" name="Rectangle 42">
              <a:extLst>
                <a:ext uri="{FF2B5EF4-FFF2-40B4-BE49-F238E27FC236}">
                  <a16:creationId xmlns:a16="http://schemas.microsoft.com/office/drawing/2014/main" id="{A9052099-437B-208B-6452-AB9147F32F7C}"/>
                </a:ext>
              </a:extLst>
            </p:cNvPr>
            <p:cNvSpPr/>
            <p:nvPr/>
          </p:nvSpPr>
          <p:spPr>
            <a:xfrm>
              <a:off x="3901290" y="3143258"/>
              <a:ext cx="5130582" cy="144069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4" name="Picture 43" descr="Logo, company name&#10;&#10;Description automatically generated">
              <a:extLst>
                <a:ext uri="{FF2B5EF4-FFF2-40B4-BE49-F238E27FC236}">
                  <a16:creationId xmlns:a16="http://schemas.microsoft.com/office/drawing/2014/main" id="{9F0A4326-D80A-20AF-D518-839B2DA7ADB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202518" y="3167162"/>
              <a:ext cx="2357718" cy="867462"/>
            </a:xfrm>
            <a:prstGeom prst="rect">
              <a:avLst/>
            </a:prstGeom>
          </p:spPr>
        </p:pic>
        <p:pic>
          <p:nvPicPr>
            <p:cNvPr id="45" name="Picture 44">
              <a:extLst>
                <a:ext uri="{FF2B5EF4-FFF2-40B4-BE49-F238E27FC236}">
                  <a16:creationId xmlns:a16="http://schemas.microsoft.com/office/drawing/2014/main" id="{00A5E50F-BA19-1C9E-D3DC-A2B3629CDB08}"/>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t="-2"/>
            <a:stretch/>
          </p:blipFill>
          <p:spPr>
            <a:xfrm>
              <a:off x="3925194" y="4042698"/>
              <a:ext cx="5065139" cy="229272"/>
            </a:xfrm>
            <a:prstGeom prst="rect">
              <a:avLst/>
            </a:prstGeom>
          </p:spPr>
        </p:pic>
        <p:grpSp>
          <p:nvGrpSpPr>
            <p:cNvPr id="46" name="Group 45">
              <a:extLst>
                <a:ext uri="{FF2B5EF4-FFF2-40B4-BE49-F238E27FC236}">
                  <a16:creationId xmlns:a16="http://schemas.microsoft.com/office/drawing/2014/main" id="{ADF85AF1-0111-2724-9ACB-4129DBFAC6F9}"/>
                </a:ext>
              </a:extLst>
            </p:cNvPr>
            <p:cNvGrpSpPr/>
            <p:nvPr/>
          </p:nvGrpSpPr>
          <p:grpSpPr>
            <a:xfrm>
              <a:off x="5231112" y="4299322"/>
              <a:ext cx="2296488" cy="233671"/>
              <a:chOff x="5207208" y="4415939"/>
              <a:chExt cx="2296488" cy="233671"/>
            </a:xfrm>
          </p:grpSpPr>
          <p:pic>
            <p:nvPicPr>
              <p:cNvPr id="47" name="Picture 46">
                <a:extLst>
                  <a:ext uri="{FF2B5EF4-FFF2-40B4-BE49-F238E27FC236}">
                    <a16:creationId xmlns:a16="http://schemas.microsoft.com/office/drawing/2014/main" id="{6345E6C3-6DBF-9BC6-F6F1-3E8D2BEC4BDA}"/>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6735479" y="4445890"/>
                <a:ext cx="768217" cy="203720"/>
              </a:xfrm>
              <a:prstGeom prst="rect">
                <a:avLst/>
              </a:prstGeom>
            </p:spPr>
          </p:pic>
          <p:pic>
            <p:nvPicPr>
              <p:cNvPr id="48" name="Picture 47">
                <a:extLst>
                  <a:ext uri="{FF2B5EF4-FFF2-40B4-BE49-F238E27FC236}">
                    <a16:creationId xmlns:a16="http://schemas.microsoft.com/office/drawing/2014/main" id="{D47AF754-5F68-9D47-F886-D257738AED43}"/>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5469407" y="4415939"/>
                <a:ext cx="1242168" cy="227695"/>
              </a:xfrm>
              <a:prstGeom prst="rect">
                <a:avLst/>
              </a:prstGeom>
            </p:spPr>
          </p:pic>
          <p:pic>
            <p:nvPicPr>
              <p:cNvPr id="49" name="Picture 48">
                <a:extLst>
                  <a:ext uri="{FF2B5EF4-FFF2-40B4-BE49-F238E27FC236}">
                    <a16:creationId xmlns:a16="http://schemas.microsoft.com/office/drawing/2014/main" id="{B39CE396-86BB-53A1-33D4-D45ED4213B31}"/>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5207208" y="4439914"/>
                <a:ext cx="244967" cy="186158"/>
              </a:xfrm>
              <a:prstGeom prst="rect">
                <a:avLst/>
              </a:prstGeom>
            </p:spPr>
          </p:pic>
        </p:grpSp>
      </p:grpSp>
      <p:grpSp>
        <p:nvGrpSpPr>
          <p:cNvPr id="57" name="Group 56">
            <a:extLst>
              <a:ext uri="{FF2B5EF4-FFF2-40B4-BE49-F238E27FC236}">
                <a16:creationId xmlns:a16="http://schemas.microsoft.com/office/drawing/2014/main" id="{927235D4-F7DF-7382-A38C-A1D82B49FD38}"/>
              </a:ext>
            </a:extLst>
          </p:cNvPr>
          <p:cNvGrpSpPr/>
          <p:nvPr/>
        </p:nvGrpSpPr>
        <p:grpSpPr>
          <a:xfrm>
            <a:off x="929642" y="1566874"/>
            <a:ext cx="4165705" cy="1554695"/>
            <a:chOff x="1030779" y="3446052"/>
            <a:chExt cx="2554694" cy="900756"/>
          </a:xfrm>
        </p:grpSpPr>
        <p:sp>
          <p:nvSpPr>
            <p:cNvPr id="54" name="Rectangle 53">
              <a:extLst>
                <a:ext uri="{FF2B5EF4-FFF2-40B4-BE49-F238E27FC236}">
                  <a16:creationId xmlns:a16="http://schemas.microsoft.com/office/drawing/2014/main" id="{67420926-5698-540F-AE1B-91B574CA25F6}"/>
                </a:ext>
              </a:extLst>
            </p:cNvPr>
            <p:cNvSpPr/>
            <p:nvPr/>
          </p:nvSpPr>
          <p:spPr>
            <a:xfrm>
              <a:off x="1030779" y="3446052"/>
              <a:ext cx="2554694" cy="90075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51" name="Picture 50" descr="A screenshot of a computer&#10;&#10;Description automatically generated with low confidence">
              <a:extLst>
                <a:ext uri="{FF2B5EF4-FFF2-40B4-BE49-F238E27FC236}">
                  <a16:creationId xmlns:a16="http://schemas.microsoft.com/office/drawing/2014/main" id="{3BEBBA0F-55E9-E25E-D552-202130BCE3C7}"/>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129814" y="3463106"/>
              <a:ext cx="2421053" cy="883702"/>
            </a:xfrm>
            <a:prstGeom prst="rect">
              <a:avLst/>
            </a:prstGeom>
          </p:spPr>
        </p:pic>
      </p:grpSp>
      <p:sp>
        <p:nvSpPr>
          <p:cNvPr id="11" name="Content Placeholder 12">
            <a:extLst>
              <a:ext uri="{FF2B5EF4-FFF2-40B4-BE49-F238E27FC236}">
                <a16:creationId xmlns:a16="http://schemas.microsoft.com/office/drawing/2014/main" id="{BA142C42-1E71-715F-BFA3-63A90BD30751}"/>
              </a:ext>
            </a:extLst>
          </p:cNvPr>
          <p:cNvSpPr txBox="1">
            <a:spLocks/>
          </p:cNvSpPr>
          <p:nvPr/>
        </p:nvSpPr>
        <p:spPr bwMode="auto">
          <a:xfrm>
            <a:off x="1911353" y="1134514"/>
            <a:ext cx="2331983" cy="46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257175" indent="-257175" algn="l" defTabSz="342900" rtl="0" eaLnBrk="0" fontAlgn="base" hangingPunct="0">
              <a:lnSpc>
                <a:spcPct val="90000"/>
              </a:lnSpc>
              <a:spcBef>
                <a:spcPct val="0"/>
              </a:spcBef>
              <a:spcAft>
                <a:spcPts val="225"/>
              </a:spcAft>
              <a:buFont typeface="Arial" panose="020B0604020202020204" pitchFamily="34" charset="0"/>
              <a:buChar char="•"/>
              <a:defRPr sz="1725" kern="1200">
                <a:solidFill>
                  <a:schemeClr val="tx1"/>
                </a:solidFill>
                <a:latin typeface="+mn-lt"/>
                <a:ea typeface="ＭＳ Ｐゴシック" charset="-128"/>
                <a:cs typeface="ＭＳ Ｐゴシック" charset="-128"/>
              </a:defRPr>
            </a:lvl1pPr>
            <a:lvl2pPr marL="557213" indent="-214313" algn="l" defTabSz="342900" rtl="0" eaLnBrk="0" fontAlgn="base" hangingPunct="0">
              <a:lnSpc>
                <a:spcPct val="90000"/>
              </a:lnSpc>
              <a:spcBef>
                <a:spcPct val="0"/>
              </a:spcBef>
              <a:spcAft>
                <a:spcPts val="225"/>
              </a:spcAft>
              <a:buFont typeface="Arial" panose="020B0604020202020204" pitchFamily="34" charset="0"/>
              <a:buChar char="–"/>
              <a:defRPr sz="1725" kern="1200">
                <a:solidFill>
                  <a:schemeClr val="tx1"/>
                </a:solidFill>
                <a:latin typeface="+mn-lt"/>
                <a:ea typeface="ＭＳ Ｐゴシック" charset="-128"/>
                <a:cs typeface="+mn-cs"/>
              </a:defRPr>
            </a:lvl2pPr>
            <a:lvl3pPr marL="857250" indent="-171450" algn="l" defTabSz="342900" rtl="0" eaLnBrk="0" fontAlgn="base" hangingPunct="0">
              <a:lnSpc>
                <a:spcPct val="90000"/>
              </a:lnSpc>
              <a:spcBef>
                <a:spcPct val="0"/>
              </a:spcBef>
              <a:spcAft>
                <a:spcPts val="225"/>
              </a:spcAft>
              <a:buFont typeface="Arial" panose="020B0604020202020204" pitchFamily="34" charset="0"/>
              <a:buChar char="•"/>
              <a:defRPr sz="1725" kern="1200">
                <a:solidFill>
                  <a:schemeClr val="tx1"/>
                </a:solidFill>
                <a:latin typeface="+mn-lt"/>
                <a:ea typeface="ＭＳ Ｐゴシック" charset="-128"/>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128"/>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sz="2000" b="1" dirty="0">
                <a:solidFill>
                  <a:schemeClr val="accent2"/>
                </a:solidFill>
                <a:latin typeface="Arial" panose="020B0604020202020204" pitchFamily="34" charset="0"/>
                <a:cs typeface="Arial" panose="020B0604020202020204" pitchFamily="34" charset="0"/>
              </a:rPr>
              <a:t>Repurposing</a:t>
            </a:r>
          </a:p>
        </p:txBody>
      </p:sp>
      <p:sp>
        <p:nvSpPr>
          <p:cNvPr id="10" name="TextBox 9">
            <a:extLst>
              <a:ext uri="{FF2B5EF4-FFF2-40B4-BE49-F238E27FC236}">
                <a16:creationId xmlns:a16="http://schemas.microsoft.com/office/drawing/2014/main" id="{5A32D376-CEF2-045A-2212-1D46566F85B9}"/>
              </a:ext>
            </a:extLst>
          </p:cNvPr>
          <p:cNvSpPr txBox="1"/>
          <p:nvPr/>
        </p:nvSpPr>
        <p:spPr>
          <a:xfrm>
            <a:off x="-53154" y="6264703"/>
            <a:ext cx="11921132" cy="584775"/>
          </a:xfrm>
          <a:prstGeom prst="rect">
            <a:avLst/>
          </a:prstGeom>
          <a:noFill/>
        </p:spPr>
        <p:txBody>
          <a:bodyPr wrap="square" rtlCol="0">
            <a:spAutoFit/>
          </a:bodyPr>
          <a:lstStyle/>
          <a:p>
            <a:r>
              <a:rPr lang="en-US" sz="800" dirty="0" err="1">
                <a:solidFill>
                  <a:schemeClr val="bg1">
                    <a:lumMod val="65000"/>
                  </a:schemeClr>
                </a:solidFill>
              </a:rPr>
              <a:t>Carrette</a:t>
            </a:r>
            <a:r>
              <a:rPr lang="en-US" sz="800" dirty="0">
                <a:solidFill>
                  <a:schemeClr val="bg1">
                    <a:lumMod val="65000"/>
                  </a:schemeClr>
                </a:solidFill>
              </a:rPr>
              <a:t> LLG, et al. </a:t>
            </a:r>
            <a:r>
              <a:rPr lang="en-US" sz="800" i="1" dirty="0">
                <a:solidFill>
                  <a:schemeClr val="bg1">
                    <a:lumMod val="65000"/>
                  </a:schemeClr>
                </a:solidFill>
              </a:rPr>
              <a:t>Proc Natl </a:t>
            </a:r>
            <a:r>
              <a:rPr lang="en-US" sz="800" i="1" dirty="0" err="1">
                <a:solidFill>
                  <a:schemeClr val="bg1">
                    <a:lumMod val="65000"/>
                  </a:schemeClr>
                </a:solidFill>
              </a:rPr>
              <a:t>Acad</a:t>
            </a:r>
            <a:r>
              <a:rPr lang="en-US" sz="800" i="1" dirty="0">
                <a:solidFill>
                  <a:schemeClr val="bg1">
                    <a:lumMod val="65000"/>
                  </a:schemeClr>
                </a:solidFill>
              </a:rPr>
              <a:t> Sci USA. </a:t>
            </a:r>
            <a:r>
              <a:rPr lang="en-US" sz="800" dirty="0">
                <a:solidFill>
                  <a:schemeClr val="bg1">
                    <a:lumMod val="65000"/>
                  </a:schemeClr>
                </a:solidFill>
              </a:rPr>
              <a:t>2017;115(4)E668-E675; </a:t>
            </a:r>
            <a:r>
              <a:rPr lang="en-US" sz="800" dirty="0" err="1">
                <a:solidFill>
                  <a:schemeClr val="bg1">
                    <a:lumMod val="65000"/>
                  </a:schemeClr>
                </a:solidFill>
              </a:rPr>
              <a:t>Croci</a:t>
            </a:r>
            <a:r>
              <a:rPr lang="en-US" sz="800" dirty="0">
                <a:solidFill>
                  <a:schemeClr val="bg1">
                    <a:lumMod val="65000"/>
                  </a:schemeClr>
                </a:solidFill>
              </a:rPr>
              <a:t> S, et al. </a:t>
            </a:r>
            <a:r>
              <a:rPr lang="en-US" sz="800" i="1" dirty="0" err="1">
                <a:solidFill>
                  <a:schemeClr val="bg1">
                    <a:lumMod val="65000"/>
                  </a:schemeClr>
                </a:solidFill>
              </a:rPr>
              <a:t>Eur</a:t>
            </a:r>
            <a:r>
              <a:rPr lang="en-US" sz="800" i="1" dirty="0">
                <a:solidFill>
                  <a:schemeClr val="bg1">
                    <a:lumMod val="65000"/>
                  </a:schemeClr>
                </a:solidFill>
              </a:rPr>
              <a:t> J Hum Genet. </a:t>
            </a:r>
            <a:r>
              <a:rPr lang="en-US" sz="800" dirty="0">
                <a:solidFill>
                  <a:schemeClr val="bg1">
                    <a:lumMod val="65000"/>
                  </a:schemeClr>
                </a:solidFill>
              </a:rPr>
              <a:t>2020; 28:1231-42;</a:t>
            </a:r>
            <a:r>
              <a:rPr lang="en-US" sz="800" i="1" dirty="0">
                <a:solidFill>
                  <a:schemeClr val="bg1">
                    <a:lumMod val="65000"/>
                  </a:schemeClr>
                </a:solidFill>
              </a:rPr>
              <a:t> </a:t>
            </a:r>
            <a:r>
              <a:rPr lang="en-US" sz="800" dirty="0" err="1">
                <a:solidFill>
                  <a:schemeClr val="bg1">
                    <a:lumMod val="65000"/>
                  </a:schemeClr>
                </a:solidFill>
              </a:rPr>
              <a:t>Neurogene</a:t>
            </a:r>
            <a:r>
              <a:rPr lang="en-US" sz="800" dirty="0">
                <a:solidFill>
                  <a:schemeClr val="bg1">
                    <a:lumMod val="65000"/>
                  </a:schemeClr>
                </a:solidFill>
              </a:rPr>
              <a:t> Inc. January 23, 2023. Accessed April 2023. </a:t>
            </a:r>
            <a:r>
              <a:rPr lang="en-US" sz="800" dirty="0">
                <a:solidFill>
                  <a:schemeClr val="bg1">
                    <a:lumMod val="65000"/>
                  </a:schemeClr>
                </a:solidFill>
                <a:hlinkClick r:id="rId18">
                  <a:extLst>
                    <a:ext uri="{A12FA001-AC4F-418D-AE19-62706E023703}">
                      <ahyp:hlinkClr xmlns:ahyp="http://schemas.microsoft.com/office/drawing/2018/hyperlinkcolor" val="tx"/>
                    </a:ext>
                  </a:extLst>
                </a:hlinkClick>
              </a:rPr>
              <a:t>https://www.neurogene.com/press-releases/neurogene-announces-fda-clearance-of-ind-for-ngn-401-gene-therapy-for-children-with-rett-syndrome/</a:t>
            </a:r>
            <a:r>
              <a:rPr lang="en-US" sz="800" dirty="0">
                <a:solidFill>
                  <a:schemeClr val="bg1">
                    <a:lumMod val="65000"/>
                  </a:schemeClr>
                </a:solidFill>
              </a:rPr>
              <a:t>; </a:t>
            </a:r>
            <a:r>
              <a:rPr lang="en-US" sz="800" dirty="0" err="1">
                <a:solidFill>
                  <a:schemeClr val="bg1">
                    <a:lumMod val="65000"/>
                  </a:schemeClr>
                </a:solidFill>
              </a:rPr>
              <a:t>PharmaTher</a:t>
            </a:r>
            <a:r>
              <a:rPr lang="en-US" sz="800" dirty="0">
                <a:solidFill>
                  <a:schemeClr val="bg1">
                    <a:lumMod val="65000"/>
                  </a:schemeClr>
                </a:solidFill>
              </a:rPr>
              <a:t> Holdings Ltd. </a:t>
            </a:r>
            <a:r>
              <a:rPr lang="en-US" sz="800" dirty="0" err="1">
                <a:solidFill>
                  <a:schemeClr val="bg1">
                    <a:lumMod val="65000"/>
                  </a:schemeClr>
                </a:solidFill>
              </a:rPr>
              <a:t>GlobalNewswire</a:t>
            </a:r>
            <a:r>
              <a:rPr lang="en-US" sz="800" dirty="0">
                <a:solidFill>
                  <a:schemeClr val="bg1">
                    <a:lumMod val="65000"/>
                  </a:schemeClr>
                </a:solidFill>
              </a:rPr>
              <a:t>. February 2, 2023. Accessed April 2023. https://</a:t>
            </a:r>
            <a:r>
              <a:rPr lang="en-US" sz="800" dirty="0" err="1">
                <a:solidFill>
                  <a:schemeClr val="bg1">
                    <a:lumMod val="65000"/>
                  </a:schemeClr>
                </a:solidFill>
              </a:rPr>
              <a:t>www.globenewswire.com</a:t>
            </a:r>
            <a:r>
              <a:rPr lang="en-US" sz="800" dirty="0">
                <a:solidFill>
                  <a:schemeClr val="bg1">
                    <a:lumMod val="65000"/>
                  </a:schemeClr>
                </a:solidFill>
              </a:rPr>
              <a:t>/news-release/2023/02/02/2600358/0/</a:t>
            </a:r>
            <a:r>
              <a:rPr lang="en-US" sz="800" dirty="0" err="1">
                <a:solidFill>
                  <a:schemeClr val="bg1">
                    <a:lumMod val="65000"/>
                  </a:schemeClr>
                </a:solidFill>
              </a:rPr>
              <a:t>en</a:t>
            </a:r>
            <a:r>
              <a:rPr lang="en-US" sz="800" dirty="0">
                <a:solidFill>
                  <a:schemeClr val="bg1">
                    <a:lumMod val="65000"/>
                  </a:schemeClr>
                </a:solidFill>
              </a:rPr>
              <a:t>/PharmaTher-Holdings-Announces-FDA-Grant-of-Orphan-Drug-Designation-to-KETARX-Ketamine-for-the-Treatment-of-Rett-Syndrome.html; Sinnamon JR, et al. </a:t>
            </a:r>
            <a:r>
              <a:rPr lang="en-US" sz="800" i="1" dirty="0">
                <a:solidFill>
                  <a:schemeClr val="bg1">
                    <a:lumMod val="65000"/>
                  </a:schemeClr>
                </a:solidFill>
              </a:rPr>
              <a:t>Proc Natl </a:t>
            </a:r>
            <a:r>
              <a:rPr lang="en-US" sz="800" i="1" dirty="0" err="1">
                <a:solidFill>
                  <a:schemeClr val="bg1">
                    <a:lumMod val="65000"/>
                  </a:schemeClr>
                </a:solidFill>
              </a:rPr>
              <a:t>Acad</a:t>
            </a:r>
            <a:r>
              <a:rPr lang="en-US" sz="800" i="1" dirty="0">
                <a:solidFill>
                  <a:schemeClr val="bg1">
                    <a:lumMod val="65000"/>
                  </a:schemeClr>
                </a:solidFill>
              </a:rPr>
              <a:t> Sci USA. </a:t>
            </a:r>
            <a:r>
              <a:rPr lang="en-US" sz="800" dirty="0">
                <a:solidFill>
                  <a:schemeClr val="bg1">
                    <a:lumMod val="65000"/>
                  </a:schemeClr>
                </a:solidFill>
              </a:rPr>
              <a:t>2017;114(44)E9395-E9402; Sinnamon JR, et al. </a:t>
            </a:r>
            <a:r>
              <a:rPr lang="en-US" sz="800" i="1" dirty="0">
                <a:solidFill>
                  <a:schemeClr val="bg1">
                    <a:lumMod val="65000"/>
                  </a:schemeClr>
                </a:solidFill>
              </a:rPr>
              <a:t>Cell Rep. </a:t>
            </a:r>
            <a:r>
              <a:rPr lang="en-US" sz="800" dirty="0">
                <a:solidFill>
                  <a:schemeClr val="bg1">
                    <a:lumMod val="65000"/>
                  </a:schemeClr>
                </a:solidFill>
              </a:rPr>
              <a:t>2020;32(2):107878; </a:t>
            </a:r>
            <a:r>
              <a:rPr lang="en-US" sz="800" dirty="0" err="1">
                <a:solidFill>
                  <a:schemeClr val="bg1">
                    <a:lumMod val="65000"/>
                  </a:schemeClr>
                </a:solidFill>
              </a:rPr>
              <a:t>Taysha</a:t>
            </a:r>
            <a:r>
              <a:rPr lang="en-US" sz="800" dirty="0">
                <a:solidFill>
                  <a:schemeClr val="bg1">
                    <a:lumMod val="65000"/>
                  </a:schemeClr>
                </a:solidFill>
              </a:rPr>
              <a:t> </a:t>
            </a:r>
            <a:r>
              <a:rPr lang="en-US" sz="800" dirty="0" err="1">
                <a:solidFill>
                  <a:schemeClr val="bg1">
                    <a:lumMod val="65000"/>
                  </a:schemeClr>
                </a:solidFill>
              </a:rPr>
              <a:t>GTx</a:t>
            </a:r>
            <a:r>
              <a:rPr lang="en-US" sz="800" dirty="0">
                <a:solidFill>
                  <a:schemeClr val="bg1">
                    <a:lumMod val="65000"/>
                  </a:schemeClr>
                </a:solidFill>
              </a:rPr>
              <a:t>. March 29, 2022. Accessed April 2023. https://</a:t>
            </a:r>
            <a:r>
              <a:rPr lang="en-US" sz="800" dirty="0" err="1">
                <a:solidFill>
                  <a:schemeClr val="bg1">
                    <a:lumMod val="65000"/>
                  </a:schemeClr>
                </a:solidFill>
              </a:rPr>
              <a:t>ir.tayshagtx.com</a:t>
            </a:r>
            <a:r>
              <a:rPr lang="en-US" sz="800" dirty="0">
                <a:solidFill>
                  <a:schemeClr val="bg1">
                    <a:lumMod val="65000"/>
                  </a:schemeClr>
                </a:solidFill>
              </a:rPr>
              <a:t>/news-releases/news-release-details/taysha-gene-therapies-announces-initiation-clinical-0.</a:t>
            </a:r>
          </a:p>
        </p:txBody>
      </p:sp>
    </p:spTree>
    <p:extLst>
      <p:ext uri="{BB962C8B-B14F-4D97-AF65-F5344CB8AC3E}">
        <p14:creationId xmlns:p14="http://schemas.microsoft.com/office/powerpoint/2010/main" val="4244620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Grp="1" noRot="1" noChangeArrowheads="1"/>
          </p:cNvSpPr>
          <p:nvPr>
            <p:ph type="title"/>
          </p:nvPr>
        </p:nvSpPr>
        <p:spPr/>
        <p:txBody>
          <a:bodyPr/>
          <a:lstStyle/>
          <a:p>
            <a:r>
              <a:rPr lang="en-US" dirty="0"/>
              <a:t>Closing Remarks</a:t>
            </a:r>
          </a:p>
        </p:txBody>
      </p:sp>
      <p:sp>
        <p:nvSpPr>
          <p:cNvPr id="860163" name="Rectangle 3"/>
          <p:cNvSpPr>
            <a:spLocks noGrp="1" noChangeArrowheads="1"/>
          </p:cNvSpPr>
          <p:nvPr>
            <p:ph idx="1"/>
          </p:nvPr>
        </p:nvSpPr>
        <p:spPr>
          <a:xfrm>
            <a:off x="609600" y="1477906"/>
            <a:ext cx="11189918" cy="4722477"/>
          </a:xfrm>
        </p:spPr>
        <p:txBody>
          <a:bodyPr>
            <a:normAutofit/>
          </a:bodyPr>
          <a:lstStyle/>
          <a:p>
            <a:r>
              <a:rPr lang="en-US" sz="2800" dirty="0"/>
              <a:t>Mouse models of Rett syndrome reproduce many features of the disease </a:t>
            </a:r>
          </a:p>
          <a:p>
            <a:pPr lvl="1"/>
            <a:r>
              <a:rPr lang="en-US" sz="2400" dirty="0"/>
              <a:t>Reversible/Modifiable</a:t>
            </a:r>
          </a:p>
          <a:p>
            <a:pPr lvl="1"/>
            <a:r>
              <a:rPr lang="en-US" sz="2400" dirty="0"/>
              <a:t>Preclinical use of mouse models to identify new treatment approaches</a:t>
            </a:r>
          </a:p>
          <a:p>
            <a:r>
              <a:rPr lang="en-US" sz="2800" dirty="0"/>
              <a:t>Clinical trials have shown the potential to develop targeted therapies</a:t>
            </a:r>
          </a:p>
          <a:p>
            <a:pPr lvl="1"/>
            <a:r>
              <a:rPr lang="en-US" sz="2400" dirty="0" err="1"/>
              <a:t>Trofinetide</a:t>
            </a:r>
            <a:r>
              <a:rPr lang="en-US" sz="2400" dirty="0"/>
              <a:t> is first FDA approved drug for Rett syndrome</a:t>
            </a:r>
          </a:p>
          <a:p>
            <a:pPr lvl="1"/>
            <a:r>
              <a:rPr lang="en-US" sz="2400" dirty="0"/>
              <a:t>Additional trials of small molecules underway</a:t>
            </a:r>
          </a:p>
          <a:p>
            <a:pPr lvl="1"/>
            <a:r>
              <a:rPr lang="en-US" sz="2400" dirty="0"/>
              <a:t>Gene therapy trials announced and starting</a:t>
            </a:r>
          </a:p>
          <a:p>
            <a:pPr lvl="1"/>
            <a:r>
              <a:rPr lang="en-US" sz="2400" dirty="0"/>
              <a:t>New approaches being developed pre-clinically</a:t>
            </a:r>
            <a:endParaRPr lang="en-US" sz="2800" dirty="0"/>
          </a:p>
          <a:p>
            <a:pPr lvl="1"/>
            <a:endParaRPr lang="en-US" sz="2400" dirty="0"/>
          </a:p>
        </p:txBody>
      </p:sp>
    </p:spTree>
    <p:extLst>
      <p:ext uri="{BB962C8B-B14F-4D97-AF65-F5344CB8AC3E}">
        <p14:creationId xmlns:p14="http://schemas.microsoft.com/office/powerpoint/2010/main" val="2310083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5950F-34E2-FB8C-3AA6-3C4CFB43F60B}"/>
              </a:ext>
            </a:extLst>
          </p:cNvPr>
          <p:cNvSpPr>
            <a:spLocks noGrp="1"/>
          </p:cNvSpPr>
          <p:nvPr>
            <p:ph type="title"/>
          </p:nvPr>
        </p:nvSpPr>
        <p:spPr/>
        <p:txBody>
          <a:bodyPr/>
          <a:lstStyle/>
          <a:p>
            <a:r>
              <a:rPr lang="en-US" dirty="0"/>
              <a:t>Thanks to my friends!</a:t>
            </a:r>
          </a:p>
        </p:txBody>
      </p:sp>
      <p:pic>
        <p:nvPicPr>
          <p:cNvPr id="6" name="Picture 4" descr="tovey-k">
            <a:extLst>
              <a:ext uri="{FF2B5EF4-FFF2-40B4-BE49-F238E27FC236}">
                <a16:creationId xmlns:a16="http://schemas.microsoft.com/office/drawing/2014/main" id="{85160166-525F-2AFD-0FB4-F74CABA2240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a:xfrm>
            <a:off x="1065839" y="1385080"/>
            <a:ext cx="1991854" cy="309618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7" name="Picture 6" descr="terrassn">
            <a:extLst>
              <a:ext uri="{FF2B5EF4-FFF2-40B4-BE49-F238E27FC236}">
                <a16:creationId xmlns:a16="http://schemas.microsoft.com/office/drawing/2014/main" id="{5D01D540-CA91-9D65-6475-10EBCD181D4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a:xfrm>
            <a:off x="9097380" y="4356882"/>
            <a:ext cx="1906542" cy="167468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8" name="Picture 2" descr="C:\Users\APercy\Desktop\IMG_9516.JPG">
            <a:extLst>
              <a:ext uri="{FF2B5EF4-FFF2-40B4-BE49-F238E27FC236}">
                <a16:creationId xmlns:a16="http://schemas.microsoft.com/office/drawing/2014/main" id="{F5E612BE-CC91-749D-F683-B652AA33574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185733" y="1385080"/>
            <a:ext cx="5783606" cy="4646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Sweeney001">
            <a:extLst>
              <a:ext uri="{FF2B5EF4-FFF2-40B4-BE49-F238E27FC236}">
                <a16:creationId xmlns:a16="http://schemas.microsoft.com/office/drawing/2014/main" id="{F6807F94-CE14-C56B-059D-B7DA37762C8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065839" y="4613097"/>
            <a:ext cx="1991853" cy="1418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Lauren -Rett syn">
            <a:extLst>
              <a:ext uri="{FF2B5EF4-FFF2-40B4-BE49-F238E27FC236}">
                <a16:creationId xmlns:a16="http://schemas.microsoft.com/office/drawing/2014/main" id="{3AD801CF-49BF-0E4A-9482-6302EE8B80C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097381" y="1385081"/>
            <a:ext cx="1911540" cy="28422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21587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r>
              <a:rPr lang="en-US" sz="4000" dirty="0">
                <a:solidFill>
                  <a:schemeClr val="bg1"/>
                </a:solidFill>
                <a:latin typeface="Arial" panose="020B0604020202020204" pitchFamily="34" charset="0"/>
                <a:cs typeface="Arial" panose="020B0604020202020204" pitchFamily="34" charset="0"/>
              </a:rPr>
              <a:t>Looking for more resources </a:t>
            </a:r>
            <a:br>
              <a:rPr lang="en-US" sz="4000" dirty="0">
                <a:solidFill>
                  <a:schemeClr val="bg1"/>
                </a:solidFill>
                <a:latin typeface="Arial" panose="020B0604020202020204" pitchFamily="34" charset="0"/>
                <a:cs typeface="Arial" panose="020B0604020202020204" pitchFamily="34" charset="0"/>
              </a:rPr>
            </a:br>
            <a:r>
              <a:rPr lang="en-US" sz="4000" dirty="0">
                <a:solidFill>
                  <a:schemeClr val="bg1"/>
                </a:solidFill>
                <a:latin typeface="Arial" panose="020B0604020202020204" pitchFamily="34" charset="0"/>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algn="ctr"/>
            <a:r>
              <a:rPr lang="en-US" sz="3600" dirty="0">
                <a:solidFill>
                  <a:srgbClr val="0098EA"/>
                </a:solidFill>
                <a:latin typeface="Century Gothic" panose="020B0502020202020204" pitchFamily="34" charset="0"/>
                <a:cs typeface="Calibri" panose="020F0502020204030204" pitchFamily="34" charset="0"/>
                <a:hlinkClick r:id="rId8" tooltip="Visit us now!"/>
              </a:rPr>
              <a:t>www.MedEdOTG.com</a:t>
            </a:r>
            <a:endParaRPr lang="en-US" sz="3600" dirty="0">
              <a:solidFill>
                <a:srgbClr val="0098EA"/>
              </a:solidFill>
              <a:latin typeface="Century Gothic" panose="020B050202020202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indent="-457200">
              <a:spcAft>
                <a:spcPts val="1200"/>
              </a:spcAft>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CME/CE in minutes</a:t>
            </a:r>
          </a:p>
          <a:p>
            <a:pPr marL="457200" indent="-457200">
              <a:spcAft>
                <a:spcPts val="1200"/>
              </a:spcAft>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Congress highlights</a:t>
            </a:r>
          </a:p>
          <a:p>
            <a:pPr marL="457200" indent="-457200">
              <a:spcAft>
                <a:spcPts val="1200"/>
              </a:spcAft>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Late-breaking data</a:t>
            </a:r>
          </a:p>
          <a:p>
            <a:pPr marL="457200" indent="-457200">
              <a:spcAft>
                <a:spcPts val="1200"/>
              </a:spcAft>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indent="-457200">
              <a:spcAft>
                <a:spcPts val="1200"/>
              </a:spcAft>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Webinars</a:t>
            </a:r>
          </a:p>
          <a:p>
            <a:pPr marL="457200" indent="-457200">
              <a:spcAft>
                <a:spcPts val="1200"/>
              </a:spcAft>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In-person events</a:t>
            </a:r>
          </a:p>
          <a:p>
            <a:pPr marL="457200" indent="-457200">
              <a:spcAft>
                <a:spcPts val="1200"/>
              </a:spcAft>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The views and opinions expressed in this educational activity are those of the faculty and do not necessarily represent the views of </a:t>
            </a:r>
            <a:r>
              <a:rPr kumimoji="0" lang="en-US" sz="1600" b="0" i="0" u="none" strike="noStrike" kern="1200" cap="none" spc="0" normalizeH="0" baseline="0" noProof="0" dirty="0" err="1">
                <a:ln>
                  <a:noFill/>
                </a:ln>
                <a:solidFill>
                  <a:srgbClr val="3F3F3F"/>
                </a:solidFill>
                <a:effectLst/>
                <a:uLnTx/>
                <a:uFillTx/>
                <a:latin typeface="Arial" panose="020B0604020202020204"/>
                <a:ea typeface="+mn-ea"/>
                <a:cs typeface="+mn-cs"/>
              </a:rPr>
              <a:t>TotalCME</a:t>
            </a: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0472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New Hope for Rett Syndrome: Novel Treatment Approaches</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Learn to clearly communicate information that is pertinent to the successful management of RS through each stage of the disease. enhanced patient outcomes and improvements in quality of life.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ncrease</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the ability to recognize the subtle signs and symptoms of RS earlier.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Differentiate the pharmacodynamics and latest efficacy and safety clinical trial data associated with FDA-approved treatment for RTT.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Educate clinicians concerning the role of interprofessional team members in optimizing collaboration and communication to ensure patients with RS receive high-quality care that leads to enhanced patient outcomes and improvements in quality of life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3562" name="Picture 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11546" y="2684969"/>
            <a:ext cx="3250609" cy="1933137"/>
          </a:xfrm>
          <a:prstGeom prst="rect">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3" name="Group 2">
            <a:extLst>
              <a:ext uri="{FF2B5EF4-FFF2-40B4-BE49-F238E27FC236}">
                <a16:creationId xmlns:a16="http://schemas.microsoft.com/office/drawing/2014/main" id="{025FEF07-45D1-C49D-D978-2852FBA02366}"/>
              </a:ext>
            </a:extLst>
          </p:cNvPr>
          <p:cNvGrpSpPr/>
          <p:nvPr/>
        </p:nvGrpSpPr>
        <p:grpSpPr>
          <a:xfrm>
            <a:off x="409548" y="754636"/>
            <a:ext cx="5771116" cy="1579478"/>
            <a:chOff x="119270" y="641074"/>
            <a:chExt cx="4452730" cy="1218653"/>
          </a:xfrm>
        </p:grpSpPr>
        <p:sp>
          <p:nvSpPr>
            <p:cNvPr id="14" name="Rectangle 13">
              <a:extLst>
                <a:ext uri="{FF2B5EF4-FFF2-40B4-BE49-F238E27FC236}">
                  <a16:creationId xmlns:a16="http://schemas.microsoft.com/office/drawing/2014/main" id="{1E649098-9B56-4CB4-B6A8-1F819C93BE40}"/>
                </a:ext>
              </a:extLst>
            </p:cNvPr>
            <p:cNvSpPr/>
            <p:nvPr/>
          </p:nvSpPr>
          <p:spPr>
            <a:xfrm>
              <a:off x="119270" y="641074"/>
              <a:ext cx="4452730" cy="1218653"/>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29" name="Group 28">
              <a:extLst>
                <a:ext uri="{FF2B5EF4-FFF2-40B4-BE49-F238E27FC236}">
                  <a16:creationId xmlns:a16="http://schemas.microsoft.com/office/drawing/2014/main" id="{A86D0A23-C4AB-864E-AD77-BD52E5BA1394}"/>
                </a:ext>
              </a:extLst>
            </p:cNvPr>
            <p:cNvGrpSpPr/>
            <p:nvPr/>
          </p:nvGrpSpPr>
          <p:grpSpPr>
            <a:xfrm>
              <a:off x="180612" y="706431"/>
              <a:ext cx="4360069" cy="1153296"/>
              <a:chOff x="3803650" y="2653423"/>
              <a:chExt cx="4540250" cy="1200956"/>
            </a:xfrm>
          </p:grpSpPr>
          <p:pic>
            <p:nvPicPr>
              <p:cNvPr id="30" name="Picture 29">
                <a:extLst>
                  <a:ext uri="{FF2B5EF4-FFF2-40B4-BE49-F238E27FC236}">
                    <a16:creationId xmlns:a16="http://schemas.microsoft.com/office/drawing/2014/main" id="{B2B740B5-D54C-FD49-8093-D388F1467E27}"/>
                  </a:ext>
                </a:extLst>
              </p:cNvPr>
              <p:cNvPicPr>
                <a:picLocks noChangeAspect="1"/>
              </p:cNvPicPr>
              <p:nvPr/>
            </p:nvPicPr>
            <p:blipFill>
              <a:blip r:embed="rId4"/>
              <a:stretch>
                <a:fillRect/>
              </a:stretch>
            </p:blipFill>
            <p:spPr>
              <a:xfrm>
                <a:off x="3803650" y="2653423"/>
                <a:ext cx="4540250" cy="1010384"/>
              </a:xfrm>
              <a:prstGeom prst="rect">
                <a:avLst/>
              </a:prstGeom>
            </p:spPr>
          </p:pic>
          <p:pic>
            <p:nvPicPr>
              <p:cNvPr id="31" name="Picture 30">
                <a:extLst>
                  <a:ext uri="{FF2B5EF4-FFF2-40B4-BE49-F238E27FC236}">
                    <a16:creationId xmlns:a16="http://schemas.microsoft.com/office/drawing/2014/main" id="{B5A3FE50-BEEE-084B-ADF3-CCA63F09D863}"/>
                  </a:ext>
                </a:extLst>
              </p:cNvPr>
              <p:cNvPicPr>
                <a:picLocks noChangeAspect="1"/>
              </p:cNvPicPr>
              <p:nvPr/>
            </p:nvPicPr>
            <p:blipFill>
              <a:blip r:embed="rId5"/>
              <a:stretch>
                <a:fillRect/>
              </a:stretch>
            </p:blipFill>
            <p:spPr>
              <a:xfrm>
                <a:off x="4902937" y="3664763"/>
                <a:ext cx="2127250" cy="189616"/>
              </a:xfrm>
              <a:prstGeom prst="rect">
                <a:avLst/>
              </a:prstGeom>
            </p:spPr>
          </p:pic>
        </p:grpSp>
      </p:grpSp>
      <p:pic>
        <p:nvPicPr>
          <p:cNvPr id="4" name="Picture 3">
            <a:extLst>
              <a:ext uri="{FF2B5EF4-FFF2-40B4-BE49-F238E27FC236}">
                <a16:creationId xmlns:a16="http://schemas.microsoft.com/office/drawing/2014/main" id="{A8ED141B-5CD1-794E-B521-ED982E756DFA}"/>
              </a:ext>
            </a:extLst>
          </p:cNvPr>
          <p:cNvPicPr>
            <a:picLocks noChangeAspect="1"/>
          </p:cNvPicPr>
          <p:nvPr/>
        </p:nvPicPr>
        <p:blipFill>
          <a:blip r:embed="rId6"/>
          <a:stretch>
            <a:fillRect/>
          </a:stretch>
        </p:blipFill>
        <p:spPr>
          <a:xfrm>
            <a:off x="6675036" y="750573"/>
            <a:ext cx="4885361" cy="1579478"/>
          </a:xfrm>
          <a:prstGeom prst="rect">
            <a:avLst/>
          </a:prstGeom>
        </p:spPr>
      </p:pic>
      <p:grpSp>
        <p:nvGrpSpPr>
          <p:cNvPr id="2" name="Group 1">
            <a:extLst>
              <a:ext uri="{FF2B5EF4-FFF2-40B4-BE49-F238E27FC236}">
                <a16:creationId xmlns:a16="http://schemas.microsoft.com/office/drawing/2014/main" id="{E9869007-1DCD-E5FC-9EC5-709D856E23AB}"/>
              </a:ext>
            </a:extLst>
          </p:cNvPr>
          <p:cNvGrpSpPr/>
          <p:nvPr/>
        </p:nvGrpSpPr>
        <p:grpSpPr>
          <a:xfrm>
            <a:off x="401573" y="2692290"/>
            <a:ext cx="5780092" cy="1417373"/>
            <a:chOff x="4823074" y="641074"/>
            <a:chExt cx="4223390" cy="1035644"/>
          </a:xfrm>
        </p:grpSpPr>
        <p:sp>
          <p:nvSpPr>
            <p:cNvPr id="15" name="Rectangle 14">
              <a:extLst>
                <a:ext uri="{FF2B5EF4-FFF2-40B4-BE49-F238E27FC236}">
                  <a16:creationId xmlns:a16="http://schemas.microsoft.com/office/drawing/2014/main" id="{21212F95-C87C-434C-91CF-E29CDBB383BC}"/>
                </a:ext>
              </a:extLst>
            </p:cNvPr>
            <p:cNvSpPr/>
            <p:nvPr/>
          </p:nvSpPr>
          <p:spPr>
            <a:xfrm>
              <a:off x="4823074" y="641074"/>
              <a:ext cx="4223390" cy="103564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7" name="Group 6">
              <a:extLst>
                <a:ext uri="{FF2B5EF4-FFF2-40B4-BE49-F238E27FC236}">
                  <a16:creationId xmlns:a16="http://schemas.microsoft.com/office/drawing/2014/main" id="{448A75F5-57E0-634F-88E4-50D8E194BDA2}"/>
                </a:ext>
              </a:extLst>
            </p:cNvPr>
            <p:cNvGrpSpPr/>
            <p:nvPr/>
          </p:nvGrpSpPr>
          <p:grpSpPr>
            <a:xfrm>
              <a:off x="4965765" y="737297"/>
              <a:ext cx="3879850" cy="862851"/>
              <a:chOff x="2181225" y="3342137"/>
              <a:chExt cx="3879850" cy="862851"/>
            </a:xfrm>
          </p:grpSpPr>
          <p:pic>
            <p:nvPicPr>
              <p:cNvPr id="5" name="Picture 4">
                <a:extLst>
                  <a:ext uri="{FF2B5EF4-FFF2-40B4-BE49-F238E27FC236}">
                    <a16:creationId xmlns:a16="http://schemas.microsoft.com/office/drawing/2014/main" id="{D1CF353B-1A66-AD4E-A255-DCB9DD3F121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81225" y="3342137"/>
                <a:ext cx="3879850" cy="710451"/>
              </a:xfrm>
              <a:prstGeom prst="rect">
                <a:avLst/>
              </a:prstGeom>
            </p:spPr>
          </p:pic>
          <p:pic>
            <p:nvPicPr>
              <p:cNvPr id="6" name="Picture 5">
                <a:extLst>
                  <a:ext uri="{FF2B5EF4-FFF2-40B4-BE49-F238E27FC236}">
                    <a16:creationId xmlns:a16="http://schemas.microsoft.com/office/drawing/2014/main" id="{E09236DA-5EEE-7844-AC0A-44FE07403806}"/>
                  </a:ext>
                </a:extLst>
              </p:cNvPr>
              <p:cNvPicPr>
                <a:picLocks noChangeAspect="1"/>
              </p:cNvPicPr>
              <p:nvPr/>
            </p:nvPicPr>
            <p:blipFill>
              <a:blip r:embed="rId8"/>
              <a:stretch>
                <a:fillRect/>
              </a:stretch>
            </p:blipFill>
            <p:spPr>
              <a:xfrm>
                <a:off x="3530600" y="4052588"/>
                <a:ext cx="1365250" cy="152400"/>
              </a:xfrm>
              <a:prstGeom prst="rect">
                <a:avLst/>
              </a:prstGeom>
            </p:spPr>
          </p:pic>
        </p:grpSp>
      </p:grpSp>
      <p:pic>
        <p:nvPicPr>
          <p:cNvPr id="37" name="Picture 36">
            <a:extLst>
              <a:ext uri="{FF2B5EF4-FFF2-40B4-BE49-F238E27FC236}">
                <a16:creationId xmlns:a16="http://schemas.microsoft.com/office/drawing/2014/main" id="{F9D93901-FBCB-804C-B3EC-43D09CC7AD5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20873" y="4370482"/>
            <a:ext cx="5759228" cy="1886479"/>
          </a:xfrm>
          <a:prstGeom prst="rect">
            <a:avLst/>
          </a:prstGeom>
          <a:ln>
            <a:solidFill>
              <a:schemeClr val="tx1"/>
            </a:solidFill>
          </a:ln>
        </p:spPr>
      </p:pic>
      <p:sp>
        <p:nvSpPr>
          <p:cNvPr id="8" name="TextBox 7">
            <a:extLst>
              <a:ext uri="{FF2B5EF4-FFF2-40B4-BE49-F238E27FC236}">
                <a16:creationId xmlns:a16="http://schemas.microsoft.com/office/drawing/2014/main" id="{97A8AC88-3D3D-7224-7764-49A4C5D6A8A5}"/>
              </a:ext>
            </a:extLst>
          </p:cNvPr>
          <p:cNvSpPr txBox="1"/>
          <p:nvPr/>
        </p:nvSpPr>
        <p:spPr>
          <a:xfrm>
            <a:off x="151054" y="6531881"/>
            <a:ext cx="11606316" cy="276999"/>
          </a:xfrm>
          <a:prstGeom prst="rect">
            <a:avLst/>
          </a:prstGeom>
          <a:noFill/>
        </p:spPr>
        <p:txBody>
          <a:bodyPr wrap="square" rtlCol="0">
            <a:spAutoFit/>
          </a:bodyPr>
          <a:lstStyle/>
          <a:p>
            <a:r>
              <a:rPr lang="en-US" sz="1200" dirty="0">
                <a:solidFill>
                  <a:schemeClr val="bg1">
                    <a:lumMod val="65000"/>
                  </a:schemeClr>
                </a:solidFill>
              </a:rPr>
              <a:t>Guy J, et al. </a:t>
            </a:r>
            <a:r>
              <a:rPr lang="en-US" sz="1200" i="1" dirty="0">
                <a:solidFill>
                  <a:schemeClr val="bg1">
                    <a:lumMod val="65000"/>
                  </a:schemeClr>
                </a:solidFill>
              </a:rPr>
              <a:t>Science.</a:t>
            </a:r>
            <a:r>
              <a:rPr lang="en-US" sz="1200" dirty="0">
                <a:solidFill>
                  <a:schemeClr val="bg1">
                    <a:lumMod val="65000"/>
                  </a:schemeClr>
                </a:solidFill>
              </a:rPr>
              <a:t> 2007;31(5815):1143-7; Lang M, et al. </a:t>
            </a:r>
            <a:r>
              <a:rPr lang="en-US" sz="1200" i="1" dirty="0">
                <a:solidFill>
                  <a:schemeClr val="bg1">
                    <a:lumMod val="65000"/>
                  </a:schemeClr>
                </a:solidFill>
              </a:rPr>
              <a:t>Hum Mol Genet.</a:t>
            </a:r>
            <a:r>
              <a:rPr lang="en-US" sz="1200" dirty="0">
                <a:solidFill>
                  <a:schemeClr val="bg1">
                    <a:lumMod val="65000"/>
                  </a:schemeClr>
                </a:solidFill>
              </a:rPr>
              <a:t> 2014;23(2):303-18; Robinson L, et al. </a:t>
            </a:r>
            <a:r>
              <a:rPr lang="en-US" sz="1200" i="1" dirty="0">
                <a:solidFill>
                  <a:schemeClr val="bg1">
                    <a:lumMod val="65000"/>
                  </a:schemeClr>
                </a:solidFill>
              </a:rPr>
              <a:t>Brain.</a:t>
            </a:r>
            <a:r>
              <a:rPr lang="en-US" sz="1200" dirty="0">
                <a:solidFill>
                  <a:schemeClr val="bg1">
                    <a:lumMod val="65000"/>
                  </a:schemeClr>
                </a:solidFill>
              </a:rPr>
              <a:t> 2012;135:2699-710.</a:t>
            </a:r>
          </a:p>
        </p:txBody>
      </p:sp>
      <p:sp>
        <p:nvSpPr>
          <p:cNvPr id="12" name="Content Placeholder 11">
            <a:extLst>
              <a:ext uri="{FF2B5EF4-FFF2-40B4-BE49-F238E27FC236}">
                <a16:creationId xmlns:a16="http://schemas.microsoft.com/office/drawing/2014/main" id="{444E3F28-8393-EE42-39AD-48D0803C9BFD}"/>
              </a:ext>
            </a:extLst>
          </p:cNvPr>
          <p:cNvSpPr>
            <a:spLocks noGrp="1"/>
          </p:cNvSpPr>
          <p:nvPr>
            <p:ph sz="half" idx="2"/>
          </p:nvPr>
        </p:nvSpPr>
        <p:spPr>
          <a:xfrm>
            <a:off x="6675036" y="4973024"/>
            <a:ext cx="5181600" cy="1008284"/>
          </a:xfrm>
        </p:spPr>
        <p:txBody>
          <a:bodyPr>
            <a:normAutofit fontScale="92500"/>
          </a:bodyPr>
          <a:lstStyle/>
          <a:p>
            <a:r>
              <a:rPr lang="en-US" sz="1800" dirty="0"/>
              <a:t>Demonstrated that the disorder is not irreversible.</a:t>
            </a:r>
          </a:p>
          <a:p>
            <a:r>
              <a:rPr lang="en-US" sz="1800" dirty="0"/>
              <a:t>Provided hope to develop disease modifying or reversing treatments.</a:t>
            </a:r>
          </a:p>
        </p:txBody>
      </p:sp>
    </p:spTree>
    <p:extLst>
      <p:ext uri="{BB962C8B-B14F-4D97-AF65-F5344CB8AC3E}">
        <p14:creationId xmlns:p14="http://schemas.microsoft.com/office/powerpoint/2010/main" val="2886448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3"/>
          <a:srcRect/>
          <a:stretch>
            <a:fillRect/>
          </a:stretch>
        </p:blipFill>
        <p:spPr bwMode="auto">
          <a:xfrm>
            <a:off x="7845320" y="2910413"/>
            <a:ext cx="3667054" cy="3256457"/>
          </a:xfrm>
          <a:prstGeom prst="rect">
            <a:avLst/>
          </a:prstGeom>
          <a:noFill/>
          <a:ln w="9525">
            <a:noFill/>
            <a:miter lim="800000"/>
            <a:headEnd/>
            <a:tailEnd/>
          </a:ln>
        </p:spPr>
      </p:pic>
      <p:grpSp>
        <p:nvGrpSpPr>
          <p:cNvPr id="3" name="Group 2">
            <a:extLst>
              <a:ext uri="{FF2B5EF4-FFF2-40B4-BE49-F238E27FC236}">
                <a16:creationId xmlns:a16="http://schemas.microsoft.com/office/drawing/2014/main" id="{A4BFE5DA-7D9D-3F92-A66B-9AF72FAD334E}"/>
              </a:ext>
            </a:extLst>
          </p:cNvPr>
          <p:cNvGrpSpPr/>
          <p:nvPr/>
        </p:nvGrpSpPr>
        <p:grpSpPr>
          <a:xfrm>
            <a:off x="609600" y="1545282"/>
            <a:ext cx="5976135" cy="1181142"/>
            <a:chOff x="1951780" y="1139295"/>
            <a:chExt cx="5195469" cy="1026849"/>
          </a:xfrm>
        </p:grpSpPr>
        <p:sp>
          <p:nvSpPr>
            <p:cNvPr id="8" name="Rectangle 7">
              <a:extLst>
                <a:ext uri="{FF2B5EF4-FFF2-40B4-BE49-F238E27FC236}">
                  <a16:creationId xmlns:a16="http://schemas.microsoft.com/office/drawing/2014/main" id="{B2C85061-81AE-DB47-B329-2897FFAA60E0}"/>
                </a:ext>
              </a:extLst>
            </p:cNvPr>
            <p:cNvSpPr/>
            <p:nvPr/>
          </p:nvSpPr>
          <p:spPr>
            <a:xfrm>
              <a:off x="1951780" y="1139295"/>
              <a:ext cx="5195469" cy="102684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945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74069" y="1168400"/>
              <a:ext cx="4933950" cy="762000"/>
            </a:xfrm>
            <a:prstGeom prst="rect">
              <a:avLst/>
            </a:prstGeom>
            <a:noFill/>
            <a:ln w="9525">
              <a:noFill/>
              <a:miter lim="800000"/>
              <a:headEnd/>
              <a:tailEnd/>
            </a:ln>
          </p:spPr>
        </p:pic>
        <p:pic>
          <p:nvPicPr>
            <p:cNvPr id="19459" name="Picture 4"/>
            <p:cNvPicPr>
              <a:picLocks noChangeAspect="1" noChangeArrowheads="1"/>
            </p:cNvPicPr>
            <p:nvPr/>
          </p:nvPicPr>
          <p:blipFill>
            <a:blip r:embed="rId5"/>
            <a:srcRect/>
            <a:stretch>
              <a:fillRect/>
            </a:stretch>
          </p:blipFill>
          <p:spPr bwMode="auto">
            <a:xfrm>
              <a:off x="3243263" y="1924050"/>
              <a:ext cx="2914650" cy="235744"/>
            </a:xfrm>
            <a:prstGeom prst="rect">
              <a:avLst/>
            </a:prstGeom>
            <a:noFill/>
            <a:ln w="9525">
              <a:noFill/>
              <a:miter lim="800000"/>
              <a:headEnd/>
              <a:tailEnd/>
            </a:ln>
          </p:spPr>
        </p:pic>
      </p:grpSp>
      <p:sp>
        <p:nvSpPr>
          <p:cNvPr id="2" name="TextBox 1"/>
          <p:cNvSpPr txBox="1"/>
          <p:nvPr/>
        </p:nvSpPr>
        <p:spPr>
          <a:xfrm>
            <a:off x="4550557" y="3030973"/>
            <a:ext cx="3054106" cy="123110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600" dirty="0"/>
              <a:t>Male</a:t>
            </a:r>
            <a:r>
              <a:rPr lang="en-US" sz="1600" i="1" dirty="0"/>
              <a:t> Mecp2</a:t>
            </a:r>
            <a:r>
              <a:rPr lang="en-US" sz="1600" dirty="0"/>
              <a:t> mice treated with tripeptide from N-terminus of IGF-I</a:t>
            </a:r>
          </a:p>
          <a:p>
            <a:pPr marL="285750" indent="-285750">
              <a:spcAft>
                <a:spcPts val="1200"/>
              </a:spcAft>
              <a:buFont typeface="Arial" panose="020B0604020202020204" pitchFamily="34" charset="0"/>
              <a:buChar char="•"/>
            </a:pPr>
            <a:r>
              <a:rPr lang="en-US" sz="1600" dirty="0"/>
              <a:t>IGF-I [1-3] = </a:t>
            </a:r>
            <a:r>
              <a:rPr lang="en-US" sz="1600" dirty="0" err="1"/>
              <a:t>Gly</a:t>
            </a:r>
            <a:r>
              <a:rPr lang="en-US" sz="1600" dirty="0"/>
              <a:t>-Pro-Glu</a:t>
            </a:r>
          </a:p>
        </p:txBody>
      </p:sp>
      <p:sp>
        <p:nvSpPr>
          <p:cNvPr id="6" name="Rectangle 2"/>
          <p:cNvSpPr>
            <a:spLocks noGrp="1" noRot="1" noChangeArrowheads="1"/>
          </p:cNvSpPr>
          <p:nvPr>
            <p:ph type="title"/>
          </p:nvPr>
        </p:nvSpPr>
        <p:spPr/>
        <p:txBody>
          <a:bodyPr/>
          <a:lstStyle/>
          <a:p>
            <a:r>
              <a:rPr lang="en-US" dirty="0"/>
              <a:t>Disease Targeted/Modifying Therapies</a:t>
            </a:r>
          </a:p>
        </p:txBody>
      </p:sp>
      <p:pic>
        <p:nvPicPr>
          <p:cNvPr id="7" name="Picture 6"/>
          <p:cNvPicPr>
            <a:picLocks noChangeAspect="1"/>
          </p:cNvPicPr>
          <p:nvPr/>
        </p:nvPicPr>
        <p:blipFill>
          <a:blip r:embed="rId6"/>
          <a:stretch>
            <a:fillRect/>
          </a:stretch>
        </p:blipFill>
        <p:spPr>
          <a:xfrm>
            <a:off x="5013335" y="4730273"/>
            <a:ext cx="1445784" cy="1015956"/>
          </a:xfrm>
          <a:prstGeom prst="rect">
            <a:avLst/>
          </a:prstGeom>
        </p:spPr>
      </p:pic>
      <p:pic>
        <p:nvPicPr>
          <p:cNvPr id="9" name="Content Placeholder 8" descr="Diagram&#10;&#10;Description automatically generated">
            <a:extLst>
              <a:ext uri="{FF2B5EF4-FFF2-40B4-BE49-F238E27FC236}">
                <a16:creationId xmlns:a16="http://schemas.microsoft.com/office/drawing/2014/main" id="{7A774F60-191C-C1CD-67FE-8348FD3DCBC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8738" y="2910412"/>
            <a:ext cx="3667054" cy="2841213"/>
          </a:xfrm>
          <a:prstGeom prst="rect">
            <a:avLst/>
          </a:prstGeom>
        </p:spPr>
      </p:pic>
      <p:sp>
        <p:nvSpPr>
          <p:cNvPr id="4" name="TextBox 3">
            <a:extLst>
              <a:ext uri="{FF2B5EF4-FFF2-40B4-BE49-F238E27FC236}">
                <a16:creationId xmlns:a16="http://schemas.microsoft.com/office/drawing/2014/main" id="{4C0F7C6B-5DB5-A92B-253C-C38F964EB471}"/>
              </a:ext>
            </a:extLst>
          </p:cNvPr>
          <p:cNvSpPr txBox="1"/>
          <p:nvPr/>
        </p:nvSpPr>
        <p:spPr>
          <a:xfrm>
            <a:off x="92469" y="6314068"/>
            <a:ext cx="10507681" cy="461665"/>
          </a:xfrm>
          <a:prstGeom prst="rect">
            <a:avLst/>
          </a:prstGeom>
          <a:noFill/>
        </p:spPr>
        <p:txBody>
          <a:bodyPr wrap="square" rtlCol="0">
            <a:spAutoFit/>
          </a:bodyPr>
          <a:lstStyle/>
          <a:p>
            <a:r>
              <a:rPr lang="en-US" sz="1200" dirty="0">
                <a:solidFill>
                  <a:schemeClr val="bg1">
                    <a:lumMod val="65000"/>
                  </a:schemeClr>
                </a:solidFill>
              </a:rPr>
              <a:t>GPE, glycine-proline-glutamate; IGF, insulin-like growth factor; KO, nontreated mice; KO-T, mice treated with IGF-I; WT, wild type.</a:t>
            </a:r>
          </a:p>
          <a:p>
            <a:r>
              <a:rPr lang="en-US" sz="1200" dirty="0" err="1">
                <a:solidFill>
                  <a:schemeClr val="bg1">
                    <a:lumMod val="65000"/>
                  </a:schemeClr>
                </a:solidFill>
              </a:rPr>
              <a:t>Tropea</a:t>
            </a:r>
            <a:r>
              <a:rPr lang="en-US" sz="1200" dirty="0">
                <a:solidFill>
                  <a:schemeClr val="bg1">
                    <a:lumMod val="65000"/>
                  </a:schemeClr>
                </a:solidFill>
              </a:rPr>
              <a:t> D, et al. </a:t>
            </a:r>
            <a:r>
              <a:rPr lang="en-US" sz="1200" i="1" dirty="0">
                <a:solidFill>
                  <a:schemeClr val="bg1">
                    <a:lumMod val="65000"/>
                  </a:schemeClr>
                </a:solidFill>
              </a:rPr>
              <a:t>Proc Natl </a:t>
            </a:r>
            <a:r>
              <a:rPr lang="en-US" sz="1200" i="1" dirty="0" err="1">
                <a:solidFill>
                  <a:schemeClr val="bg1">
                    <a:lumMod val="65000"/>
                  </a:schemeClr>
                </a:solidFill>
              </a:rPr>
              <a:t>Acad</a:t>
            </a:r>
            <a:r>
              <a:rPr lang="en-US" sz="1200" i="1" dirty="0">
                <a:solidFill>
                  <a:schemeClr val="bg1">
                    <a:lumMod val="65000"/>
                  </a:schemeClr>
                </a:solidFill>
              </a:rPr>
              <a:t> Sci USA.</a:t>
            </a:r>
            <a:r>
              <a:rPr lang="en-US" sz="1200" dirty="0">
                <a:solidFill>
                  <a:schemeClr val="bg1">
                    <a:lumMod val="65000"/>
                  </a:schemeClr>
                </a:solidFill>
              </a:rPr>
              <a:t> 2009;106(6):2029-34. </a:t>
            </a:r>
          </a:p>
        </p:txBody>
      </p:sp>
    </p:spTree>
    <p:extLst>
      <p:ext uri="{BB962C8B-B14F-4D97-AF65-F5344CB8AC3E}">
        <p14:creationId xmlns:p14="http://schemas.microsoft.com/office/powerpoint/2010/main" val="2678490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en-US" dirty="0"/>
              <a:t>IGF-1 Related Trials in Rett Syndrome</a:t>
            </a:r>
            <a:br>
              <a:rPr lang="en-US" dirty="0"/>
            </a:br>
            <a:r>
              <a:rPr lang="en-US" sz="2800" dirty="0" err="1">
                <a:solidFill>
                  <a:schemeClr val="accent2"/>
                </a:solidFill>
              </a:rPr>
              <a:t>Trofinetide</a:t>
            </a:r>
            <a:endParaRPr lang="en-US" dirty="0">
              <a:solidFill>
                <a:schemeClr val="accent2"/>
              </a:solidFill>
            </a:endParaRPr>
          </a:p>
        </p:txBody>
      </p:sp>
      <p:sp>
        <p:nvSpPr>
          <p:cNvPr id="12" name="Content Placeholder 11">
            <a:extLst>
              <a:ext uri="{FF2B5EF4-FFF2-40B4-BE49-F238E27FC236}">
                <a16:creationId xmlns:a16="http://schemas.microsoft.com/office/drawing/2014/main" id="{AB37EA66-0440-9080-3F62-C703E5D8FD75}"/>
              </a:ext>
            </a:extLst>
          </p:cNvPr>
          <p:cNvSpPr>
            <a:spLocks noGrp="1"/>
          </p:cNvSpPr>
          <p:nvPr>
            <p:ph sz="half" idx="4294967295"/>
          </p:nvPr>
        </p:nvSpPr>
        <p:spPr>
          <a:xfrm>
            <a:off x="8702211" y="2067839"/>
            <a:ext cx="3263900" cy="3421830"/>
          </a:xfrm>
        </p:spPr>
        <p:txBody>
          <a:bodyPr/>
          <a:lstStyle/>
          <a:p>
            <a:r>
              <a:rPr lang="en-US" dirty="0"/>
              <a:t>Two phase 2 trials</a:t>
            </a:r>
          </a:p>
          <a:p>
            <a:pPr lvl="1"/>
            <a:r>
              <a:rPr lang="en-US" dirty="0"/>
              <a:t>Safe</a:t>
            </a:r>
          </a:p>
          <a:p>
            <a:pPr lvl="1"/>
            <a:r>
              <a:rPr lang="en-US" dirty="0"/>
              <a:t>Evidence of efficacy</a:t>
            </a:r>
          </a:p>
          <a:p>
            <a:endParaRPr lang="en-US" dirty="0"/>
          </a:p>
        </p:txBody>
      </p:sp>
      <p:grpSp>
        <p:nvGrpSpPr>
          <p:cNvPr id="18" name="Group 17">
            <a:extLst>
              <a:ext uri="{FF2B5EF4-FFF2-40B4-BE49-F238E27FC236}">
                <a16:creationId xmlns:a16="http://schemas.microsoft.com/office/drawing/2014/main" id="{2A4DD9E7-5A2E-6BB9-3E5D-54E948F0C25F}"/>
              </a:ext>
            </a:extLst>
          </p:cNvPr>
          <p:cNvGrpSpPr/>
          <p:nvPr/>
        </p:nvGrpSpPr>
        <p:grpSpPr>
          <a:xfrm>
            <a:off x="2966051" y="3824388"/>
            <a:ext cx="5464097" cy="1665281"/>
            <a:chOff x="4839423" y="3190950"/>
            <a:chExt cx="3735658" cy="1066191"/>
          </a:xfrm>
        </p:grpSpPr>
        <p:sp>
          <p:nvSpPr>
            <p:cNvPr id="31" name="Rectangle 30">
              <a:extLst>
                <a:ext uri="{FF2B5EF4-FFF2-40B4-BE49-F238E27FC236}">
                  <a16:creationId xmlns:a16="http://schemas.microsoft.com/office/drawing/2014/main" id="{1354976E-2031-B644-BB22-F47DD13BEB9E}"/>
                </a:ext>
              </a:extLst>
            </p:cNvPr>
            <p:cNvSpPr/>
            <p:nvPr/>
          </p:nvSpPr>
          <p:spPr>
            <a:xfrm>
              <a:off x="4839423" y="3190950"/>
              <a:ext cx="3735658" cy="1066191"/>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14" name="Group 13">
              <a:extLst>
                <a:ext uri="{FF2B5EF4-FFF2-40B4-BE49-F238E27FC236}">
                  <a16:creationId xmlns:a16="http://schemas.microsoft.com/office/drawing/2014/main" id="{70583896-FCF9-C848-A244-ABC4ABBC2C8F}"/>
                </a:ext>
              </a:extLst>
            </p:cNvPr>
            <p:cNvGrpSpPr/>
            <p:nvPr/>
          </p:nvGrpSpPr>
          <p:grpSpPr>
            <a:xfrm>
              <a:off x="4861862" y="3206109"/>
              <a:ext cx="3691194" cy="1020195"/>
              <a:chOff x="971106" y="711111"/>
              <a:chExt cx="7364819" cy="1840388"/>
            </a:xfrm>
          </p:grpSpPr>
          <p:pic>
            <p:nvPicPr>
              <p:cNvPr id="15" name="Picture 14">
                <a:extLst>
                  <a:ext uri="{FF2B5EF4-FFF2-40B4-BE49-F238E27FC236}">
                    <a16:creationId xmlns:a16="http://schemas.microsoft.com/office/drawing/2014/main" id="{67E59470-A2BA-AB49-81D2-DAD05C783278}"/>
                  </a:ext>
                </a:extLst>
              </p:cNvPr>
              <p:cNvPicPr>
                <a:picLocks noChangeAspect="1"/>
              </p:cNvPicPr>
              <p:nvPr/>
            </p:nvPicPr>
            <p:blipFill>
              <a:blip r:embed="rId3"/>
              <a:stretch>
                <a:fillRect/>
              </a:stretch>
            </p:blipFill>
            <p:spPr>
              <a:xfrm>
                <a:off x="971106" y="711111"/>
                <a:ext cx="7364819" cy="1774742"/>
              </a:xfrm>
              <a:prstGeom prst="rect">
                <a:avLst/>
              </a:prstGeom>
            </p:spPr>
          </p:pic>
          <p:pic>
            <p:nvPicPr>
              <p:cNvPr id="16" name="Picture 15">
                <a:extLst>
                  <a:ext uri="{FF2B5EF4-FFF2-40B4-BE49-F238E27FC236}">
                    <a16:creationId xmlns:a16="http://schemas.microsoft.com/office/drawing/2014/main" id="{F831437C-04BE-1544-AC31-CCF06F301C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36084" y="2420207"/>
                <a:ext cx="4070055" cy="131292"/>
              </a:xfrm>
              <a:prstGeom prst="rect">
                <a:avLst/>
              </a:prstGeom>
            </p:spPr>
          </p:pic>
        </p:grpSp>
      </p:grpSp>
      <p:grpSp>
        <p:nvGrpSpPr>
          <p:cNvPr id="9" name="Group 8">
            <a:extLst>
              <a:ext uri="{FF2B5EF4-FFF2-40B4-BE49-F238E27FC236}">
                <a16:creationId xmlns:a16="http://schemas.microsoft.com/office/drawing/2014/main" id="{35BD46B1-E5A2-A365-8145-D46EC066F20D}"/>
              </a:ext>
            </a:extLst>
          </p:cNvPr>
          <p:cNvGrpSpPr/>
          <p:nvPr/>
        </p:nvGrpSpPr>
        <p:grpSpPr>
          <a:xfrm>
            <a:off x="2939106" y="2061975"/>
            <a:ext cx="5464097" cy="1380229"/>
            <a:chOff x="4839630" y="2322350"/>
            <a:chExt cx="3735658" cy="778853"/>
          </a:xfrm>
        </p:grpSpPr>
        <p:sp>
          <p:nvSpPr>
            <p:cNvPr id="30" name="Rectangle 29">
              <a:extLst>
                <a:ext uri="{FF2B5EF4-FFF2-40B4-BE49-F238E27FC236}">
                  <a16:creationId xmlns:a16="http://schemas.microsoft.com/office/drawing/2014/main" id="{64757EBE-8698-DE4A-B311-16A135565240}"/>
                </a:ext>
              </a:extLst>
            </p:cNvPr>
            <p:cNvSpPr/>
            <p:nvPr/>
          </p:nvSpPr>
          <p:spPr>
            <a:xfrm>
              <a:off x="4839630" y="2322350"/>
              <a:ext cx="3735658" cy="778853"/>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7" name="Picture 16">
              <a:extLst>
                <a:ext uri="{FF2B5EF4-FFF2-40B4-BE49-F238E27FC236}">
                  <a16:creationId xmlns:a16="http://schemas.microsoft.com/office/drawing/2014/main" id="{6152BF41-908F-664F-8F69-40DCCC263641}"/>
                </a:ext>
              </a:extLst>
            </p:cNvPr>
            <p:cNvPicPr>
              <a:picLocks noChangeAspect="1"/>
            </p:cNvPicPr>
            <p:nvPr/>
          </p:nvPicPr>
          <p:blipFill>
            <a:blip r:embed="rId5"/>
            <a:stretch>
              <a:fillRect/>
            </a:stretch>
          </p:blipFill>
          <p:spPr>
            <a:xfrm>
              <a:off x="4898150" y="2420338"/>
              <a:ext cx="3616741" cy="607391"/>
            </a:xfrm>
            <a:prstGeom prst="rect">
              <a:avLst/>
            </a:prstGeom>
          </p:spPr>
        </p:pic>
      </p:grpSp>
      <p:grpSp>
        <p:nvGrpSpPr>
          <p:cNvPr id="8" name="Group 7">
            <a:extLst>
              <a:ext uri="{FF2B5EF4-FFF2-40B4-BE49-F238E27FC236}">
                <a16:creationId xmlns:a16="http://schemas.microsoft.com/office/drawing/2014/main" id="{C199D34D-8D36-7927-4FCC-90A6CD6C0A3B}"/>
              </a:ext>
            </a:extLst>
          </p:cNvPr>
          <p:cNvGrpSpPr/>
          <p:nvPr/>
        </p:nvGrpSpPr>
        <p:grpSpPr>
          <a:xfrm>
            <a:off x="722634" y="1807236"/>
            <a:ext cx="1613171" cy="1661804"/>
            <a:chOff x="5505546" y="1347872"/>
            <a:chExt cx="1209878" cy="1246353"/>
          </a:xfrm>
        </p:grpSpPr>
        <p:pic>
          <p:nvPicPr>
            <p:cNvPr id="23" name="Picture 22">
              <a:extLst>
                <a:ext uri="{FF2B5EF4-FFF2-40B4-BE49-F238E27FC236}">
                  <a16:creationId xmlns:a16="http://schemas.microsoft.com/office/drawing/2014/main" id="{1B1FB880-97AA-3545-9115-91E1E4C6E9D0}"/>
                </a:ext>
              </a:extLst>
            </p:cNvPr>
            <p:cNvPicPr>
              <a:picLocks noChangeAspect="1"/>
            </p:cNvPicPr>
            <p:nvPr/>
          </p:nvPicPr>
          <p:blipFill>
            <a:blip r:embed="rId6"/>
            <a:stretch>
              <a:fillRect/>
            </a:stretch>
          </p:blipFill>
          <p:spPr>
            <a:xfrm>
              <a:off x="5505546" y="1744041"/>
              <a:ext cx="1209878" cy="850184"/>
            </a:xfrm>
            <a:prstGeom prst="rect">
              <a:avLst/>
            </a:prstGeom>
          </p:spPr>
        </p:pic>
        <p:sp>
          <p:nvSpPr>
            <p:cNvPr id="25" name="TextBox 24">
              <a:extLst>
                <a:ext uri="{FF2B5EF4-FFF2-40B4-BE49-F238E27FC236}">
                  <a16:creationId xmlns:a16="http://schemas.microsoft.com/office/drawing/2014/main" id="{FD0AC22B-DD09-C044-AD5D-F4FF7FD6D494}"/>
                </a:ext>
              </a:extLst>
            </p:cNvPr>
            <p:cNvSpPr txBox="1"/>
            <p:nvPr/>
          </p:nvSpPr>
          <p:spPr>
            <a:xfrm>
              <a:off x="5652017" y="1347872"/>
              <a:ext cx="859851" cy="253916"/>
            </a:xfrm>
            <a:prstGeom prst="rect">
              <a:avLst/>
            </a:prstGeom>
            <a:noFill/>
          </p:spPr>
          <p:txBody>
            <a:bodyPr wrap="none" rtlCol="0">
              <a:spAutoFit/>
            </a:bodyPr>
            <a:lstStyle/>
            <a:p>
              <a:r>
                <a:rPr lang="en-US" sz="1600" b="1" dirty="0">
                  <a:solidFill>
                    <a:schemeClr val="accent1"/>
                  </a:solidFill>
                </a:rPr>
                <a:t>IGF-I [1-3]</a:t>
              </a:r>
            </a:p>
          </p:txBody>
        </p:sp>
      </p:grpSp>
      <p:pic>
        <p:nvPicPr>
          <p:cNvPr id="24" name="Picture 23">
            <a:extLst>
              <a:ext uri="{FF2B5EF4-FFF2-40B4-BE49-F238E27FC236}">
                <a16:creationId xmlns:a16="http://schemas.microsoft.com/office/drawing/2014/main" id="{EB413667-9142-DA47-8711-565FC5F61A4E}"/>
              </a:ext>
            </a:extLst>
          </p:cNvPr>
          <p:cNvPicPr>
            <a:picLocks noChangeAspect="1"/>
          </p:cNvPicPr>
          <p:nvPr/>
        </p:nvPicPr>
        <p:blipFill>
          <a:blip r:embed="rId7"/>
          <a:stretch>
            <a:fillRect/>
          </a:stretch>
        </p:blipFill>
        <p:spPr>
          <a:xfrm>
            <a:off x="609600" y="4133955"/>
            <a:ext cx="1750244" cy="1229900"/>
          </a:xfrm>
          <a:prstGeom prst="rect">
            <a:avLst/>
          </a:prstGeom>
        </p:spPr>
      </p:pic>
      <p:sp>
        <p:nvSpPr>
          <p:cNvPr id="26" name="TextBox 25">
            <a:extLst>
              <a:ext uri="{FF2B5EF4-FFF2-40B4-BE49-F238E27FC236}">
                <a16:creationId xmlns:a16="http://schemas.microsoft.com/office/drawing/2014/main" id="{E10D399A-950A-B740-A7F0-B0CB619C0159}"/>
              </a:ext>
            </a:extLst>
          </p:cNvPr>
          <p:cNvSpPr txBox="1"/>
          <p:nvPr/>
        </p:nvSpPr>
        <p:spPr>
          <a:xfrm>
            <a:off x="850621" y="3708105"/>
            <a:ext cx="1234505" cy="338553"/>
          </a:xfrm>
          <a:prstGeom prst="rect">
            <a:avLst/>
          </a:prstGeom>
          <a:noFill/>
        </p:spPr>
        <p:txBody>
          <a:bodyPr wrap="none" rtlCol="0">
            <a:spAutoFit/>
          </a:bodyPr>
          <a:lstStyle/>
          <a:p>
            <a:r>
              <a:rPr lang="en-US" sz="1600" b="1" dirty="0">
                <a:solidFill>
                  <a:schemeClr val="accent1"/>
                </a:solidFill>
              </a:rPr>
              <a:t>Trofinetide</a:t>
            </a:r>
          </a:p>
        </p:txBody>
      </p:sp>
      <p:sp>
        <p:nvSpPr>
          <p:cNvPr id="19" name="Oval 18">
            <a:extLst>
              <a:ext uri="{FF2B5EF4-FFF2-40B4-BE49-F238E27FC236}">
                <a16:creationId xmlns:a16="http://schemas.microsoft.com/office/drawing/2014/main" id="{6B0A5827-4AF6-2DAB-BEAD-36D8B491C6F5}"/>
              </a:ext>
            </a:extLst>
          </p:cNvPr>
          <p:cNvSpPr/>
          <p:nvPr/>
        </p:nvSpPr>
        <p:spPr>
          <a:xfrm>
            <a:off x="1234707" y="4103132"/>
            <a:ext cx="279768" cy="292045"/>
          </a:xfrm>
          <a:prstGeom prst="ellipse">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extBox 1">
            <a:extLst>
              <a:ext uri="{FF2B5EF4-FFF2-40B4-BE49-F238E27FC236}">
                <a16:creationId xmlns:a16="http://schemas.microsoft.com/office/drawing/2014/main" id="{24542576-B931-11F7-8E57-F54EE86DCB6C}"/>
              </a:ext>
            </a:extLst>
          </p:cNvPr>
          <p:cNvSpPr txBox="1"/>
          <p:nvPr/>
        </p:nvSpPr>
        <p:spPr>
          <a:xfrm>
            <a:off x="27353" y="6447631"/>
            <a:ext cx="6103816" cy="276999"/>
          </a:xfrm>
          <a:prstGeom prst="rect">
            <a:avLst/>
          </a:prstGeom>
          <a:noFill/>
        </p:spPr>
        <p:txBody>
          <a:bodyPr wrap="square" rtlCol="0">
            <a:spAutoFit/>
          </a:bodyPr>
          <a:lstStyle/>
          <a:p>
            <a:r>
              <a:rPr lang="en-US" sz="1200" dirty="0">
                <a:solidFill>
                  <a:schemeClr val="bg1">
                    <a:lumMod val="65000"/>
                  </a:schemeClr>
                </a:solidFill>
              </a:rPr>
              <a:t>Glaze DG, et al. </a:t>
            </a:r>
            <a:r>
              <a:rPr lang="en-US" sz="1200" i="1" dirty="0" err="1">
                <a:solidFill>
                  <a:schemeClr val="bg1">
                    <a:lumMod val="65000"/>
                  </a:schemeClr>
                </a:solidFill>
              </a:rPr>
              <a:t>Pediatr</a:t>
            </a:r>
            <a:r>
              <a:rPr lang="en-US" sz="1200" i="1" dirty="0">
                <a:solidFill>
                  <a:schemeClr val="bg1">
                    <a:lumMod val="65000"/>
                  </a:schemeClr>
                </a:solidFill>
              </a:rPr>
              <a:t> Neurol. </a:t>
            </a:r>
            <a:r>
              <a:rPr lang="en-US" sz="1200" dirty="0">
                <a:solidFill>
                  <a:schemeClr val="bg1">
                    <a:lumMod val="65000"/>
                  </a:schemeClr>
                </a:solidFill>
              </a:rPr>
              <a:t>2017;76:37-46. </a:t>
            </a:r>
          </a:p>
        </p:txBody>
      </p:sp>
    </p:spTree>
    <p:extLst>
      <p:ext uri="{BB962C8B-B14F-4D97-AF65-F5344CB8AC3E}">
        <p14:creationId xmlns:p14="http://schemas.microsoft.com/office/powerpoint/2010/main" val="223351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0020C-00AD-85ED-006F-FFAB0FCC1DCB}"/>
              </a:ext>
            </a:extLst>
          </p:cNvPr>
          <p:cNvSpPr>
            <a:spLocks noGrp="1"/>
          </p:cNvSpPr>
          <p:nvPr>
            <p:ph type="title"/>
          </p:nvPr>
        </p:nvSpPr>
        <p:spPr>
          <a:xfrm>
            <a:off x="609599" y="199505"/>
            <a:ext cx="11462535" cy="1185577"/>
          </a:xfrm>
        </p:spPr>
        <p:txBody>
          <a:bodyPr>
            <a:noAutofit/>
          </a:bodyPr>
          <a:lstStyle/>
          <a:p>
            <a:r>
              <a:rPr lang="en-US" sz="2800" dirty="0"/>
              <a:t>Phase 3 Trial of </a:t>
            </a:r>
            <a:r>
              <a:rPr lang="en-US" sz="2800" dirty="0" err="1"/>
              <a:t>Trofinetide</a:t>
            </a:r>
            <a:r>
              <a:rPr lang="en-US" sz="2800" dirty="0"/>
              <a:t> – Lavender</a:t>
            </a:r>
            <a:br>
              <a:rPr lang="en-US" sz="2800" dirty="0"/>
            </a:br>
            <a:r>
              <a:rPr lang="en-US" sz="2400" b="0" dirty="0"/>
              <a:t>Randomized, Double-blind, Placebo-controlled, Multi-center Study</a:t>
            </a:r>
            <a:endParaRPr lang="en-US" sz="2800" b="0" dirty="0"/>
          </a:p>
        </p:txBody>
      </p:sp>
      <p:sp>
        <p:nvSpPr>
          <p:cNvPr id="12" name="Content Placeholder 11">
            <a:extLst>
              <a:ext uri="{FF2B5EF4-FFF2-40B4-BE49-F238E27FC236}">
                <a16:creationId xmlns:a16="http://schemas.microsoft.com/office/drawing/2014/main" id="{913B07D1-CD2C-D07F-91F6-5BCCA5ACEA44}"/>
              </a:ext>
            </a:extLst>
          </p:cNvPr>
          <p:cNvSpPr>
            <a:spLocks noGrp="1"/>
          </p:cNvSpPr>
          <p:nvPr>
            <p:ph sz="half" idx="2"/>
          </p:nvPr>
        </p:nvSpPr>
        <p:spPr>
          <a:xfrm>
            <a:off x="7972746" y="1695237"/>
            <a:ext cx="3688122" cy="3658550"/>
          </a:xfrm>
        </p:spPr>
        <p:txBody>
          <a:bodyPr>
            <a:normAutofit/>
          </a:bodyPr>
          <a:lstStyle/>
          <a:p>
            <a:pPr>
              <a:spcBef>
                <a:spcPts val="400"/>
              </a:spcBef>
            </a:pPr>
            <a:r>
              <a:rPr lang="en-GB" sz="1800" dirty="0"/>
              <a:t>Female, 5-20 years old, post regression</a:t>
            </a:r>
          </a:p>
          <a:p>
            <a:pPr>
              <a:spcBef>
                <a:spcPts val="400"/>
              </a:spcBef>
            </a:pPr>
            <a:r>
              <a:rPr lang="en-GB" sz="1800" dirty="0"/>
              <a:t>Participants randomized 1:1 </a:t>
            </a:r>
          </a:p>
          <a:p>
            <a:pPr>
              <a:spcBef>
                <a:spcPts val="400"/>
              </a:spcBef>
            </a:pPr>
            <a:r>
              <a:rPr lang="en-US" sz="1800" dirty="0"/>
              <a:t>Oral/gastrostomy tube</a:t>
            </a:r>
            <a:endParaRPr lang="en-US" sz="1800" b="1" dirty="0"/>
          </a:p>
          <a:p>
            <a:pPr marL="0" indent="0">
              <a:spcBef>
                <a:spcPts val="400"/>
              </a:spcBef>
              <a:buNone/>
            </a:pPr>
            <a:endParaRPr lang="en-US" sz="1800" b="1" dirty="0"/>
          </a:p>
          <a:p>
            <a:pPr marL="0" indent="0">
              <a:spcBef>
                <a:spcPts val="400"/>
              </a:spcBef>
              <a:buNone/>
            </a:pPr>
            <a:r>
              <a:rPr lang="en-US" sz="1800" b="1" dirty="0"/>
              <a:t>Coprimary efficacy endpoints</a:t>
            </a:r>
          </a:p>
          <a:p>
            <a:pPr>
              <a:spcBef>
                <a:spcPts val="400"/>
              </a:spcBef>
            </a:pPr>
            <a:r>
              <a:rPr lang="en-US" sz="1800" dirty="0"/>
              <a:t>Change in caregiver scale (RSBQ)</a:t>
            </a:r>
          </a:p>
          <a:p>
            <a:pPr>
              <a:spcBef>
                <a:spcPts val="400"/>
              </a:spcBef>
            </a:pPr>
            <a:r>
              <a:rPr lang="en-US" sz="1800" dirty="0"/>
              <a:t>Clinician improvement scale (CGI-I)</a:t>
            </a:r>
          </a:p>
          <a:p>
            <a:pPr>
              <a:spcBef>
                <a:spcPts val="400"/>
              </a:spcBef>
            </a:pPr>
            <a:endParaRPr lang="en-US" sz="1800" dirty="0"/>
          </a:p>
        </p:txBody>
      </p:sp>
      <p:sp>
        <p:nvSpPr>
          <p:cNvPr id="44" name="TextBox 43">
            <a:extLst>
              <a:ext uri="{FF2B5EF4-FFF2-40B4-BE49-F238E27FC236}">
                <a16:creationId xmlns:a16="http://schemas.microsoft.com/office/drawing/2014/main" id="{D6E33606-DE27-F2FF-766F-FC86FC21B459}"/>
              </a:ext>
            </a:extLst>
          </p:cNvPr>
          <p:cNvSpPr txBox="1"/>
          <p:nvPr/>
        </p:nvSpPr>
        <p:spPr>
          <a:xfrm>
            <a:off x="202438" y="6152723"/>
            <a:ext cx="10780121" cy="638636"/>
          </a:xfrm>
          <a:prstGeom prst="rect">
            <a:avLst/>
          </a:prstGeom>
          <a:noFill/>
        </p:spPr>
        <p:txBody>
          <a:bodyPr wrap="square" rtlCol="0">
            <a:spAutoFit/>
          </a:bodyPr>
          <a:lstStyle/>
          <a:p>
            <a:pPr>
              <a:spcAft>
                <a:spcPts val="267"/>
              </a:spcAft>
            </a:pPr>
            <a:r>
              <a:rPr lang="en-US" sz="1050" dirty="0">
                <a:solidFill>
                  <a:schemeClr val="bg1">
                    <a:lumMod val="65000"/>
                  </a:schemeClr>
                </a:solidFill>
                <a:latin typeface="Arial" panose="020B0604020202020204"/>
              </a:rPr>
              <a:t>CGI-I, Clinical Global Impression – Improvement; CSBS-DP-IT, </a:t>
            </a:r>
            <a:r>
              <a:rPr lang="en-US" sz="1050" kern="0" dirty="0">
                <a:solidFill>
                  <a:schemeClr val="bg1">
                    <a:lumMod val="65000"/>
                  </a:schemeClr>
                </a:solidFill>
                <a:latin typeface="Arial" panose="020B0604020202020204"/>
              </a:rPr>
              <a:t>Communication and Symbolic Behavior Scales-Developmental Profile-Infant Toddler; </a:t>
            </a:r>
            <a:r>
              <a:rPr lang="en-US" sz="1050" dirty="0">
                <a:solidFill>
                  <a:schemeClr val="bg1">
                    <a:lumMod val="65000"/>
                  </a:schemeClr>
                </a:solidFill>
                <a:latin typeface="Arial" panose="020B0604020202020204"/>
              </a:rPr>
              <a:t>OLE, open-label extension; RSBQ, Rett Syndrome </a:t>
            </a:r>
            <a:r>
              <a:rPr lang="en-US" sz="1050" dirty="0" err="1">
                <a:solidFill>
                  <a:schemeClr val="bg1">
                    <a:lumMod val="65000"/>
                  </a:schemeClr>
                </a:solidFill>
                <a:latin typeface="Arial" panose="020B0604020202020204"/>
              </a:rPr>
              <a:t>Behaviour</a:t>
            </a:r>
            <a:r>
              <a:rPr lang="en-US" sz="1050" dirty="0">
                <a:solidFill>
                  <a:schemeClr val="bg1">
                    <a:lumMod val="65000"/>
                  </a:schemeClr>
                </a:solidFill>
                <a:latin typeface="Arial" panose="020B0604020202020204"/>
              </a:rPr>
              <a:t> Questionnaire.</a:t>
            </a:r>
          </a:p>
          <a:p>
            <a:pPr>
              <a:spcAft>
                <a:spcPts val="267"/>
              </a:spcAft>
            </a:pPr>
            <a:r>
              <a:rPr lang="en-US" sz="1050" dirty="0" err="1">
                <a:solidFill>
                  <a:schemeClr val="bg1">
                    <a:lumMod val="65000"/>
                  </a:schemeClr>
                </a:solidFill>
                <a:latin typeface="Arial" panose="020B0604020202020204"/>
              </a:rPr>
              <a:t>Neul</a:t>
            </a:r>
            <a:r>
              <a:rPr lang="en-US" sz="1050" dirty="0">
                <a:solidFill>
                  <a:schemeClr val="bg1">
                    <a:lumMod val="65000"/>
                  </a:schemeClr>
                </a:solidFill>
                <a:latin typeface="Arial" panose="020B0604020202020204"/>
              </a:rPr>
              <a:t> JL, et al. </a:t>
            </a:r>
            <a:r>
              <a:rPr lang="en-US" sz="1050" i="1" dirty="0" err="1">
                <a:solidFill>
                  <a:schemeClr val="bg1">
                    <a:lumMod val="65000"/>
                  </a:schemeClr>
                </a:solidFill>
                <a:latin typeface="Arial" panose="020B0604020202020204"/>
              </a:rPr>
              <a:t>Contemp</a:t>
            </a:r>
            <a:r>
              <a:rPr lang="en-US" sz="1050" i="1" dirty="0">
                <a:solidFill>
                  <a:schemeClr val="bg1">
                    <a:lumMod val="65000"/>
                  </a:schemeClr>
                </a:solidFill>
                <a:latin typeface="Arial" panose="020B0604020202020204"/>
              </a:rPr>
              <a:t> Clin Trials. </a:t>
            </a:r>
            <a:r>
              <a:rPr lang="en-US" sz="1050" dirty="0">
                <a:solidFill>
                  <a:schemeClr val="bg1">
                    <a:lumMod val="65000"/>
                  </a:schemeClr>
                </a:solidFill>
                <a:latin typeface="Arial" panose="020B0604020202020204"/>
              </a:rPr>
              <a:t>2022;114:106704.</a:t>
            </a:r>
          </a:p>
        </p:txBody>
      </p:sp>
      <p:pic>
        <p:nvPicPr>
          <p:cNvPr id="47" name="Picture 46">
            <a:extLst>
              <a:ext uri="{FF2B5EF4-FFF2-40B4-BE49-F238E27FC236}">
                <a16:creationId xmlns:a16="http://schemas.microsoft.com/office/drawing/2014/main" id="{D8CD7280-3838-4FF0-A45B-65B3039C3FDB}"/>
              </a:ext>
            </a:extLst>
          </p:cNvPr>
          <p:cNvPicPr>
            <a:picLocks noChangeAspect="1"/>
          </p:cNvPicPr>
          <p:nvPr/>
        </p:nvPicPr>
        <p:blipFill>
          <a:blip r:embed="rId2"/>
          <a:stretch>
            <a:fillRect/>
          </a:stretch>
        </p:blipFill>
        <p:spPr>
          <a:xfrm>
            <a:off x="742562" y="1785782"/>
            <a:ext cx="7034976" cy="2276692"/>
          </a:xfrm>
          <a:prstGeom prst="rect">
            <a:avLst/>
          </a:prstGeom>
        </p:spPr>
      </p:pic>
      <p:grpSp>
        <p:nvGrpSpPr>
          <p:cNvPr id="3" name="Group 2">
            <a:extLst>
              <a:ext uri="{FF2B5EF4-FFF2-40B4-BE49-F238E27FC236}">
                <a16:creationId xmlns:a16="http://schemas.microsoft.com/office/drawing/2014/main" id="{225BF0EE-C467-B421-EA83-8CB1CD6FB600}"/>
              </a:ext>
            </a:extLst>
          </p:cNvPr>
          <p:cNvGrpSpPr/>
          <p:nvPr/>
        </p:nvGrpSpPr>
        <p:grpSpPr>
          <a:xfrm>
            <a:off x="8061822" y="5074273"/>
            <a:ext cx="3509969" cy="678981"/>
            <a:chOff x="4177598" y="2717800"/>
            <a:chExt cx="4198052" cy="723543"/>
          </a:xfrm>
        </p:grpSpPr>
        <p:sp>
          <p:nvSpPr>
            <p:cNvPr id="4" name="Rectangle 3">
              <a:extLst>
                <a:ext uri="{FF2B5EF4-FFF2-40B4-BE49-F238E27FC236}">
                  <a16:creationId xmlns:a16="http://schemas.microsoft.com/office/drawing/2014/main" id="{6EFE34DA-119A-384D-8F57-C18837F232C8}"/>
                </a:ext>
              </a:extLst>
            </p:cNvPr>
            <p:cNvSpPr/>
            <p:nvPr/>
          </p:nvSpPr>
          <p:spPr>
            <a:xfrm>
              <a:off x="4177598" y="2717800"/>
              <a:ext cx="4198052" cy="723543"/>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5" name="Group 4">
              <a:extLst>
                <a:ext uri="{FF2B5EF4-FFF2-40B4-BE49-F238E27FC236}">
                  <a16:creationId xmlns:a16="http://schemas.microsoft.com/office/drawing/2014/main" id="{8C4DB2C5-D63F-D412-B105-EB37F859A5B5}"/>
                </a:ext>
              </a:extLst>
            </p:cNvPr>
            <p:cNvGrpSpPr/>
            <p:nvPr/>
          </p:nvGrpSpPr>
          <p:grpSpPr>
            <a:xfrm>
              <a:off x="4229018" y="2807283"/>
              <a:ext cx="4047966" cy="537875"/>
              <a:chOff x="4229018" y="2807283"/>
              <a:chExt cx="4047966" cy="537875"/>
            </a:xfrm>
          </p:grpSpPr>
          <p:pic>
            <p:nvPicPr>
              <p:cNvPr id="7" name="Picture 6">
                <a:extLst>
                  <a:ext uri="{FF2B5EF4-FFF2-40B4-BE49-F238E27FC236}">
                    <a16:creationId xmlns:a16="http://schemas.microsoft.com/office/drawing/2014/main" id="{6186CC0F-B37B-7104-DD51-77B9319A05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29018" y="2807283"/>
                <a:ext cx="4047966" cy="292579"/>
              </a:xfrm>
              <a:prstGeom prst="rect">
                <a:avLst/>
              </a:prstGeom>
            </p:spPr>
          </p:pic>
          <p:pic>
            <p:nvPicPr>
              <p:cNvPr id="8" name="Picture 7">
                <a:extLst>
                  <a:ext uri="{FF2B5EF4-FFF2-40B4-BE49-F238E27FC236}">
                    <a16:creationId xmlns:a16="http://schemas.microsoft.com/office/drawing/2014/main" id="{88D0ABA2-C413-13DE-32A1-0E8B5B605C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15815" y="3111385"/>
                <a:ext cx="3113735" cy="233773"/>
              </a:xfrm>
              <a:prstGeom prst="rect">
                <a:avLst/>
              </a:prstGeom>
            </p:spPr>
          </p:pic>
        </p:grpSp>
        <p:pic>
          <p:nvPicPr>
            <p:cNvPr id="6" name="Picture 5">
              <a:extLst>
                <a:ext uri="{FF2B5EF4-FFF2-40B4-BE49-F238E27FC236}">
                  <a16:creationId xmlns:a16="http://schemas.microsoft.com/office/drawing/2014/main" id="{6922AF8B-D632-D0E5-0E64-630D497AE4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86507" y="3330121"/>
              <a:ext cx="1924050" cy="103603"/>
            </a:xfrm>
            <a:prstGeom prst="rect">
              <a:avLst/>
            </a:prstGeom>
          </p:spPr>
        </p:pic>
      </p:grpSp>
    </p:spTree>
    <p:extLst>
      <p:ext uri="{BB962C8B-B14F-4D97-AF65-F5344CB8AC3E}">
        <p14:creationId xmlns:p14="http://schemas.microsoft.com/office/powerpoint/2010/main" val="612036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41DF0ED-9DAA-E33D-2F4B-989B33A1701C}"/>
              </a:ext>
            </a:extLst>
          </p:cNvPr>
          <p:cNvSpPr/>
          <p:nvPr/>
        </p:nvSpPr>
        <p:spPr>
          <a:xfrm>
            <a:off x="0" y="809328"/>
            <a:ext cx="12192000" cy="60486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4" name="Picture 2">
            <a:extLst>
              <a:ext uri="{FF2B5EF4-FFF2-40B4-BE49-F238E27FC236}">
                <a16:creationId xmlns:a16="http://schemas.microsoft.com/office/drawing/2014/main" id="{4DB1F6BB-E5FB-FC3D-D8CD-FAED49239C04}"/>
              </a:ext>
            </a:extLst>
          </p:cNvPr>
          <p:cNvPicPr preferRelativeResize="0">
            <a:picLocks noChangeArrowheads="1"/>
          </p:cNvPicPr>
          <p:nvPr/>
        </p:nvPicPr>
        <p:blipFill rotWithShape="1">
          <a:blip r:embed="rId2" cstate="screen">
            <a:extLst>
              <a:ext uri="{28A0092B-C50C-407E-A947-70E740481C1C}">
                <a14:useLocalDpi xmlns:a14="http://schemas.microsoft.com/office/drawing/2010/main"/>
              </a:ext>
            </a:extLst>
          </a:blip>
          <a:srcRect t="1" b="30735"/>
          <a:stretch/>
        </p:blipFill>
        <p:spPr bwMode="auto">
          <a:xfrm>
            <a:off x="493178" y="2051393"/>
            <a:ext cx="547377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2F5D1592-F5B0-5153-54BC-C6A04C7DBD59}"/>
              </a:ext>
            </a:extLst>
          </p:cNvPr>
          <p:cNvPicPr preferRelativeResize="0">
            <a:picLocks noChangeArrowheads="1"/>
          </p:cNvPicPr>
          <p:nvPr/>
        </p:nvPicPr>
        <p:blipFill rotWithShape="1">
          <a:blip r:embed="rId3" cstate="screen">
            <a:extLst>
              <a:ext uri="{28A0092B-C50C-407E-A947-70E740481C1C}">
                <a14:useLocalDpi xmlns:a14="http://schemas.microsoft.com/office/drawing/2010/main"/>
              </a:ext>
            </a:extLst>
          </a:blip>
          <a:srcRect b="31308"/>
          <a:stretch/>
        </p:blipFill>
        <p:spPr bwMode="auto">
          <a:xfrm>
            <a:off x="6225047" y="2031360"/>
            <a:ext cx="5486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98470DD-D975-33FE-079E-4194ECB44A40}"/>
              </a:ext>
            </a:extLst>
          </p:cNvPr>
          <p:cNvSpPr txBox="1"/>
          <p:nvPr/>
        </p:nvSpPr>
        <p:spPr>
          <a:xfrm>
            <a:off x="1648223" y="1436069"/>
            <a:ext cx="3236784" cy="420564"/>
          </a:xfrm>
          <a:prstGeom prst="rect">
            <a:avLst/>
          </a:prstGeom>
          <a:solidFill>
            <a:schemeClr val="bg1"/>
          </a:solidFill>
        </p:spPr>
        <p:txBody>
          <a:bodyPr wrap="none" rtlCol="0">
            <a:spAutoFit/>
          </a:bodyPr>
          <a:lstStyle/>
          <a:p>
            <a:r>
              <a:rPr lang="en-US" sz="2133" b="1" dirty="0">
                <a:solidFill>
                  <a:schemeClr val="accent1"/>
                </a:solidFill>
                <a:latin typeface="Arial" panose="020B0604020202020204" pitchFamily="34" charset="0"/>
                <a:cs typeface="Arial" panose="020B0604020202020204" pitchFamily="34" charset="0"/>
              </a:rPr>
              <a:t>Caregiver scale - RSBQ</a:t>
            </a:r>
          </a:p>
        </p:txBody>
      </p:sp>
      <p:sp>
        <p:nvSpPr>
          <p:cNvPr id="7" name="TextBox 6">
            <a:extLst>
              <a:ext uri="{FF2B5EF4-FFF2-40B4-BE49-F238E27FC236}">
                <a16:creationId xmlns:a16="http://schemas.microsoft.com/office/drawing/2014/main" id="{6175B154-9C84-679C-FDDE-B2C033A39FFF}"/>
              </a:ext>
            </a:extLst>
          </p:cNvPr>
          <p:cNvSpPr txBox="1"/>
          <p:nvPr/>
        </p:nvSpPr>
        <p:spPr>
          <a:xfrm>
            <a:off x="7493272" y="1446086"/>
            <a:ext cx="3036409" cy="420564"/>
          </a:xfrm>
          <a:prstGeom prst="rect">
            <a:avLst/>
          </a:prstGeom>
          <a:solidFill>
            <a:schemeClr val="bg1"/>
          </a:solidFill>
        </p:spPr>
        <p:txBody>
          <a:bodyPr wrap="none" rtlCol="0">
            <a:spAutoFit/>
          </a:bodyPr>
          <a:lstStyle/>
          <a:p>
            <a:r>
              <a:rPr lang="en-US" sz="2133" b="1" dirty="0">
                <a:solidFill>
                  <a:schemeClr val="accent1"/>
                </a:solidFill>
                <a:latin typeface="Arial" panose="020B0604020202020204" pitchFamily="34" charset="0"/>
                <a:cs typeface="Arial" panose="020B0604020202020204" pitchFamily="34" charset="0"/>
              </a:rPr>
              <a:t>Clinician scale – CGI-I</a:t>
            </a:r>
          </a:p>
        </p:txBody>
      </p:sp>
      <p:sp>
        <p:nvSpPr>
          <p:cNvPr id="8" name="Title 1">
            <a:extLst>
              <a:ext uri="{FF2B5EF4-FFF2-40B4-BE49-F238E27FC236}">
                <a16:creationId xmlns:a16="http://schemas.microsoft.com/office/drawing/2014/main" id="{E1DAD4BE-31EF-825A-ED02-C6CCE789B4B5}"/>
              </a:ext>
            </a:extLst>
          </p:cNvPr>
          <p:cNvSpPr>
            <a:spLocks noGrp="1"/>
          </p:cNvSpPr>
          <p:nvPr>
            <p:ph type="title"/>
          </p:nvPr>
        </p:nvSpPr>
        <p:spPr/>
        <p:txBody>
          <a:bodyPr/>
          <a:lstStyle/>
          <a:p>
            <a:r>
              <a:rPr lang="en-US" dirty="0"/>
              <a:t>Phase 3 Trial of </a:t>
            </a:r>
            <a:r>
              <a:rPr lang="en-US" dirty="0" err="1"/>
              <a:t>Trofinetide</a:t>
            </a:r>
            <a:r>
              <a:rPr lang="en-US" dirty="0"/>
              <a:t> – Top Level Results</a:t>
            </a:r>
          </a:p>
        </p:txBody>
      </p:sp>
      <p:sp>
        <p:nvSpPr>
          <p:cNvPr id="9" name="Rectangle 8">
            <a:extLst>
              <a:ext uri="{FF2B5EF4-FFF2-40B4-BE49-F238E27FC236}">
                <a16:creationId xmlns:a16="http://schemas.microsoft.com/office/drawing/2014/main" id="{0038A493-E75E-DA55-1471-8C2E1F16D3B5}"/>
              </a:ext>
            </a:extLst>
          </p:cNvPr>
          <p:cNvSpPr/>
          <p:nvPr/>
        </p:nvSpPr>
        <p:spPr>
          <a:xfrm>
            <a:off x="1524000" y="5282808"/>
            <a:ext cx="4017159" cy="852816"/>
          </a:xfrm>
          <a:prstGeom prst="rect">
            <a:avLst/>
          </a:prstGeom>
          <a:ln/>
        </p:spPr>
        <p:style>
          <a:lnRef idx="1">
            <a:schemeClr val="accent1"/>
          </a:lnRef>
          <a:fillRef idx="3">
            <a:schemeClr val="accent1"/>
          </a:fillRef>
          <a:effectRef idx="2">
            <a:schemeClr val="accent1"/>
          </a:effectRef>
          <a:fontRef idx="minor">
            <a:schemeClr val="lt1"/>
          </a:fontRef>
        </p:style>
        <p:txBody>
          <a:bodyPr lIns="121920" tIns="24384" rIns="121920" bIns="24384" rtlCol="0" anchor="ctr">
            <a:noAutofit/>
          </a:bodyPr>
          <a:lstStyle/>
          <a:p>
            <a:pPr algn="ctr"/>
            <a:r>
              <a:rPr lang="en-US" sz="1467" b="1" dirty="0">
                <a:solidFill>
                  <a:schemeClr val="bg1"/>
                </a:solidFill>
                <a:latin typeface="Arial" panose="020B0604020202020204" pitchFamily="34" charset="0"/>
                <a:cs typeface="Arial" panose="020B0604020202020204" pitchFamily="34" charset="0"/>
              </a:rPr>
              <a:t>RSBQ change from baseline to week 12:</a:t>
            </a:r>
          </a:p>
          <a:p>
            <a:pPr lvl="0" algn="ctr"/>
            <a:r>
              <a:rPr lang="en-US" sz="1467" b="1" i="1" dirty="0">
                <a:solidFill>
                  <a:schemeClr val="bg1"/>
                </a:solidFill>
                <a:latin typeface="Arial" panose="020B0604020202020204" pitchFamily="34" charset="0"/>
                <a:cs typeface="Arial" panose="020B0604020202020204" pitchFamily="34" charset="0"/>
              </a:rPr>
              <a:t>p-value = 0.0175*</a:t>
            </a:r>
          </a:p>
          <a:p>
            <a:pPr lvl="0" algn="ctr"/>
            <a:r>
              <a:rPr lang="en-US" sz="1467" b="1" i="1" dirty="0">
                <a:solidFill>
                  <a:schemeClr val="bg1"/>
                </a:solidFill>
                <a:latin typeface="Arial" panose="020B0604020202020204" pitchFamily="34" charset="0"/>
                <a:cs typeface="Arial" panose="020B0604020202020204" pitchFamily="34" charset="0"/>
              </a:rPr>
              <a:t>Effect Size = 0.37</a:t>
            </a:r>
          </a:p>
        </p:txBody>
      </p:sp>
      <p:sp>
        <p:nvSpPr>
          <p:cNvPr id="10" name="Rectangle 9">
            <a:extLst>
              <a:ext uri="{FF2B5EF4-FFF2-40B4-BE49-F238E27FC236}">
                <a16:creationId xmlns:a16="http://schemas.microsoft.com/office/drawing/2014/main" id="{5FA38D35-A3CC-4CD1-D0D7-1047DBA5AF5C}"/>
              </a:ext>
            </a:extLst>
          </p:cNvPr>
          <p:cNvSpPr/>
          <p:nvPr/>
        </p:nvSpPr>
        <p:spPr>
          <a:xfrm>
            <a:off x="7493272" y="5282808"/>
            <a:ext cx="3690688" cy="852815"/>
          </a:xfrm>
          <a:prstGeom prst="rect">
            <a:avLst/>
          </a:prstGeom>
          <a:ln/>
        </p:spPr>
        <p:style>
          <a:lnRef idx="1">
            <a:schemeClr val="accent1"/>
          </a:lnRef>
          <a:fillRef idx="3">
            <a:schemeClr val="accent1"/>
          </a:fillRef>
          <a:effectRef idx="2">
            <a:schemeClr val="accent1"/>
          </a:effectRef>
          <a:fontRef idx="minor">
            <a:schemeClr val="lt1"/>
          </a:fontRef>
        </p:style>
        <p:txBody>
          <a:bodyPr lIns="121920" tIns="24384" rIns="121920" bIns="24384" rtlCol="0" anchor="ctr">
            <a:noAutofit/>
          </a:bodyPr>
          <a:lstStyle/>
          <a:p>
            <a:pPr lvl="0" algn="ctr"/>
            <a:r>
              <a:rPr lang="en-US" sz="1467" b="1" dirty="0">
                <a:solidFill>
                  <a:schemeClr val="bg1"/>
                </a:solidFill>
                <a:latin typeface="Arial" panose="020B0604020202020204" pitchFamily="34" charset="0"/>
                <a:cs typeface="Arial" panose="020B0604020202020204" pitchFamily="34" charset="0"/>
              </a:rPr>
              <a:t> CGI-I at Week 12:</a:t>
            </a:r>
          </a:p>
          <a:p>
            <a:pPr lvl="0" algn="ctr"/>
            <a:r>
              <a:rPr lang="en-US" sz="1467" b="1" i="1" dirty="0">
                <a:solidFill>
                  <a:schemeClr val="bg1"/>
                </a:solidFill>
                <a:latin typeface="Arial" panose="020B0604020202020204" pitchFamily="34" charset="0"/>
                <a:cs typeface="Arial" panose="020B0604020202020204" pitchFamily="34" charset="0"/>
              </a:rPr>
              <a:t>p-value = 0.0030*</a:t>
            </a:r>
          </a:p>
          <a:p>
            <a:pPr lvl="0" algn="ctr"/>
            <a:r>
              <a:rPr lang="en-US" sz="1467" b="1" i="1" dirty="0">
                <a:solidFill>
                  <a:schemeClr val="bg1"/>
                </a:solidFill>
                <a:latin typeface="Arial" panose="020B0604020202020204" pitchFamily="34" charset="0"/>
                <a:cs typeface="Arial" panose="020B0604020202020204" pitchFamily="34" charset="0"/>
              </a:rPr>
              <a:t>Effect Size = 0.47</a:t>
            </a:r>
          </a:p>
        </p:txBody>
      </p:sp>
      <p:sp>
        <p:nvSpPr>
          <p:cNvPr id="2" name="TextBox 1">
            <a:extLst>
              <a:ext uri="{FF2B5EF4-FFF2-40B4-BE49-F238E27FC236}">
                <a16:creationId xmlns:a16="http://schemas.microsoft.com/office/drawing/2014/main" id="{6319A745-8B83-180F-E254-3C8A0768DA8E}"/>
              </a:ext>
            </a:extLst>
          </p:cNvPr>
          <p:cNvSpPr txBox="1"/>
          <p:nvPr/>
        </p:nvSpPr>
        <p:spPr>
          <a:xfrm>
            <a:off x="287676" y="6339071"/>
            <a:ext cx="11527605" cy="430887"/>
          </a:xfrm>
          <a:prstGeom prst="rect">
            <a:avLst/>
          </a:prstGeom>
          <a:noFill/>
        </p:spPr>
        <p:txBody>
          <a:bodyPr wrap="square" rtlCol="0">
            <a:spAutoFit/>
          </a:bodyPr>
          <a:lstStyle/>
          <a:p>
            <a:r>
              <a:rPr lang="en-US" sz="1100" dirty="0">
                <a:solidFill>
                  <a:schemeClr val="bg1">
                    <a:lumMod val="65000"/>
                  </a:schemeClr>
                </a:solidFill>
              </a:rPr>
              <a:t>Acadia Pharmaceuticals Inc. December 6, 2021. Accessed April 2023. https://</a:t>
            </a:r>
            <a:r>
              <a:rPr lang="en-US" sz="1100" dirty="0" err="1">
                <a:solidFill>
                  <a:schemeClr val="bg1">
                    <a:lumMod val="65000"/>
                  </a:schemeClr>
                </a:solidFill>
              </a:rPr>
              <a:t>acadia.com</a:t>
            </a:r>
            <a:r>
              <a:rPr lang="en-US" sz="1100" dirty="0">
                <a:solidFill>
                  <a:schemeClr val="bg1">
                    <a:lumMod val="65000"/>
                  </a:schemeClr>
                </a:solidFill>
              </a:rPr>
              <a:t>/media/news-releases/acadia-pharmaceuticals-announces-positive-top-line-results-from-the-pivotal-phase-3-lavender-trial-of-trofinetide-in-rett-syndrome/.</a:t>
            </a:r>
          </a:p>
        </p:txBody>
      </p:sp>
    </p:spTree>
    <p:extLst>
      <p:ext uri="{BB962C8B-B14F-4D97-AF65-F5344CB8AC3E}">
        <p14:creationId xmlns:p14="http://schemas.microsoft.com/office/powerpoint/2010/main" val="148217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1DAD4BE-31EF-825A-ED02-C6CCE789B4B5}"/>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Phase 3 Trial of </a:t>
            </a:r>
            <a:r>
              <a:rPr lang="en-US" dirty="0" err="1">
                <a:latin typeface="Arial" panose="020B0604020202020204" pitchFamily="34" charset="0"/>
                <a:cs typeface="Arial" panose="020B0604020202020204" pitchFamily="34" charset="0"/>
              </a:rPr>
              <a:t>Trofinetide</a:t>
            </a:r>
            <a:r>
              <a:rPr lang="en-US" dirty="0">
                <a:latin typeface="Arial" panose="020B0604020202020204" pitchFamily="34" charset="0"/>
                <a:cs typeface="Arial" panose="020B0604020202020204" pitchFamily="34" charset="0"/>
              </a:rPr>
              <a:t> –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Treatment-Emergent Adverse Events</a:t>
            </a:r>
          </a:p>
        </p:txBody>
      </p:sp>
      <p:graphicFrame>
        <p:nvGraphicFramePr>
          <p:cNvPr id="12" name="Content Placeholder 3">
            <a:extLst>
              <a:ext uri="{FF2B5EF4-FFF2-40B4-BE49-F238E27FC236}">
                <a16:creationId xmlns:a16="http://schemas.microsoft.com/office/drawing/2014/main" id="{F69FB6A6-4E37-C880-F0B5-536B8018B3A3}"/>
              </a:ext>
            </a:extLst>
          </p:cNvPr>
          <p:cNvGraphicFramePr>
            <a:graphicFrameLocks noGrp="1"/>
          </p:cNvGraphicFramePr>
          <p:nvPr>
            <p:ph sz="half" idx="1"/>
            <p:extLst>
              <p:ext uri="{D42A27DB-BD31-4B8C-83A1-F6EECF244321}">
                <p14:modId xmlns:p14="http://schemas.microsoft.com/office/powerpoint/2010/main" val="1932131527"/>
              </p:ext>
            </p:extLst>
          </p:nvPr>
        </p:nvGraphicFramePr>
        <p:xfrm>
          <a:off x="609599" y="1785256"/>
          <a:ext cx="6530939" cy="3129185"/>
        </p:xfrm>
        <a:graphic>
          <a:graphicData uri="http://schemas.openxmlformats.org/drawingml/2006/table">
            <a:tbl>
              <a:tblPr firstRow="1" firstCol="1" bandRow="1">
                <a:tableStyleId>{B301B821-A1FF-4177-AEE7-76D212191A09}</a:tableStyleId>
              </a:tblPr>
              <a:tblGrid>
                <a:gridCol w="3633628">
                  <a:extLst>
                    <a:ext uri="{9D8B030D-6E8A-4147-A177-3AD203B41FA5}">
                      <a16:colId xmlns:a16="http://schemas.microsoft.com/office/drawing/2014/main" val="4027395113"/>
                    </a:ext>
                  </a:extLst>
                </a:gridCol>
                <a:gridCol w="1335640">
                  <a:extLst>
                    <a:ext uri="{9D8B030D-6E8A-4147-A177-3AD203B41FA5}">
                      <a16:colId xmlns:a16="http://schemas.microsoft.com/office/drawing/2014/main" val="137739805"/>
                    </a:ext>
                  </a:extLst>
                </a:gridCol>
                <a:gridCol w="1561671">
                  <a:extLst>
                    <a:ext uri="{9D8B030D-6E8A-4147-A177-3AD203B41FA5}">
                      <a16:colId xmlns:a16="http://schemas.microsoft.com/office/drawing/2014/main" val="3886045705"/>
                    </a:ext>
                  </a:extLst>
                </a:gridCol>
              </a:tblGrid>
              <a:tr h="772152">
                <a:tc>
                  <a:txBody>
                    <a:bodyPr/>
                    <a:lstStyle/>
                    <a:p>
                      <a:pPr marL="0" marR="0">
                        <a:lnSpc>
                          <a:spcPct val="100000"/>
                        </a:lnSpc>
                        <a:spcBef>
                          <a:spcPts val="0"/>
                        </a:spcBef>
                        <a:spcAft>
                          <a:spcPts val="600"/>
                        </a:spcAft>
                      </a:pPr>
                      <a:r>
                        <a:rPr lang="en-US" sz="1800" dirty="0">
                          <a:effectLst/>
                          <a:latin typeface="Arial" panose="020B0604020202020204" pitchFamily="34" charset="0"/>
                          <a:cs typeface="Arial" panose="020B0604020202020204" pitchFamily="34" charset="0"/>
                        </a:rPr>
                        <a:t>TEAE, n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T="85344" marB="85344"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600"/>
                        </a:spcAft>
                      </a:pPr>
                      <a:r>
                        <a:rPr lang="en-US" sz="1800" dirty="0">
                          <a:effectLst/>
                          <a:latin typeface="Arial" panose="020B0604020202020204" pitchFamily="34" charset="0"/>
                          <a:cs typeface="Arial" panose="020B0604020202020204" pitchFamily="34" charset="0"/>
                        </a:rPr>
                        <a:t>Placebo</a:t>
                      </a:r>
                    </a:p>
                    <a:p>
                      <a:pPr marL="0" marR="0" algn="ctr">
                        <a:lnSpc>
                          <a:spcPct val="100000"/>
                        </a:lnSpc>
                        <a:spcBef>
                          <a:spcPts val="0"/>
                        </a:spcBef>
                        <a:spcAft>
                          <a:spcPts val="600"/>
                        </a:spcAft>
                      </a:pPr>
                      <a:r>
                        <a:rPr lang="en-US" sz="1800" dirty="0">
                          <a:effectLst/>
                          <a:latin typeface="Arial" panose="020B0604020202020204" pitchFamily="34" charset="0"/>
                          <a:cs typeface="Arial" panose="020B0604020202020204" pitchFamily="34" charset="0"/>
                        </a:rPr>
                        <a:t>(n = 94)</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T="85344" marB="8534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600"/>
                        </a:spcAft>
                      </a:pPr>
                      <a:r>
                        <a:rPr lang="en-US" sz="1800" dirty="0" err="1">
                          <a:effectLst/>
                          <a:latin typeface="Arial" panose="020B0604020202020204" pitchFamily="34" charset="0"/>
                          <a:cs typeface="Arial" panose="020B0604020202020204" pitchFamily="34" charset="0"/>
                        </a:rPr>
                        <a:t>Trofinetide</a:t>
                      </a:r>
                      <a:endParaRPr lang="en-US" sz="1800" dirty="0">
                        <a:effectLst/>
                        <a:latin typeface="Arial" panose="020B0604020202020204" pitchFamily="34" charset="0"/>
                        <a:cs typeface="Arial" panose="020B0604020202020204" pitchFamily="34" charset="0"/>
                      </a:endParaRPr>
                    </a:p>
                    <a:p>
                      <a:pPr marL="0" marR="0" algn="ctr">
                        <a:lnSpc>
                          <a:spcPct val="100000"/>
                        </a:lnSpc>
                        <a:spcBef>
                          <a:spcPts val="0"/>
                        </a:spcBef>
                        <a:spcAft>
                          <a:spcPts val="600"/>
                        </a:spcAft>
                      </a:pPr>
                      <a:r>
                        <a:rPr lang="en-US" sz="1800" dirty="0">
                          <a:effectLst/>
                          <a:latin typeface="Arial" panose="020B0604020202020204" pitchFamily="34" charset="0"/>
                          <a:cs typeface="Arial" panose="020B0604020202020204" pitchFamily="34" charset="0"/>
                        </a:rPr>
                        <a:t>(n = 93)</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T="85344" marB="85344"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4791595"/>
                  </a:ext>
                </a:extLst>
              </a:tr>
              <a:tr h="466349">
                <a:tc>
                  <a:txBody>
                    <a:bodyPr/>
                    <a:lstStyle/>
                    <a:p>
                      <a:pPr marL="0" marR="0">
                        <a:lnSpc>
                          <a:spcPct val="100000"/>
                        </a:lnSpc>
                        <a:spcBef>
                          <a:spcPts val="0"/>
                        </a:spcBef>
                        <a:spcAft>
                          <a:spcPts val="600"/>
                        </a:spcAft>
                      </a:pPr>
                      <a:r>
                        <a:rPr lang="en-US" sz="1800" b="0" dirty="0">
                          <a:solidFill>
                            <a:schemeClr val="tx1"/>
                          </a:solidFill>
                          <a:effectLst/>
                          <a:latin typeface="Arial" panose="020B0604020202020204" pitchFamily="34" charset="0"/>
                          <a:cs typeface="Arial" panose="020B0604020202020204" pitchFamily="34" charset="0"/>
                        </a:rPr>
                        <a:t>Any TEAE</a:t>
                      </a: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85344" marB="85344"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600"/>
                        </a:spcAft>
                      </a:pPr>
                      <a:r>
                        <a:rPr lang="en-US" sz="1800" dirty="0">
                          <a:solidFill>
                            <a:schemeClr val="tx1"/>
                          </a:solidFill>
                          <a:effectLst/>
                          <a:latin typeface="Arial" panose="020B0604020202020204" pitchFamily="34" charset="0"/>
                          <a:cs typeface="Arial" panose="020B0604020202020204" pitchFamily="34" charset="0"/>
                        </a:rPr>
                        <a:t>51 (54.3)</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85344" marB="8534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600"/>
                        </a:spcAft>
                      </a:pPr>
                      <a:r>
                        <a:rPr lang="en-US" sz="1800" dirty="0">
                          <a:solidFill>
                            <a:schemeClr val="tx1"/>
                          </a:solidFill>
                          <a:effectLst/>
                          <a:latin typeface="Arial" panose="020B0604020202020204" pitchFamily="34" charset="0"/>
                          <a:cs typeface="Arial" panose="020B0604020202020204" pitchFamily="34" charset="0"/>
                        </a:rPr>
                        <a:t>86 (92.5)</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85344" marB="85344"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8747649"/>
                  </a:ext>
                </a:extLst>
              </a:tr>
              <a:tr h="466349">
                <a:tc>
                  <a:txBody>
                    <a:bodyPr/>
                    <a:lstStyle/>
                    <a:p>
                      <a:pPr marL="0" marR="0">
                        <a:lnSpc>
                          <a:spcPct val="100000"/>
                        </a:lnSpc>
                        <a:spcBef>
                          <a:spcPts val="0"/>
                        </a:spcBef>
                        <a:spcAft>
                          <a:spcPts val="600"/>
                        </a:spcAft>
                      </a:pPr>
                      <a:r>
                        <a:rPr lang="en-US" sz="1800" b="0" dirty="0">
                          <a:solidFill>
                            <a:schemeClr val="tx1"/>
                          </a:solidFill>
                          <a:effectLst/>
                          <a:latin typeface="Arial" panose="020B0604020202020204" pitchFamily="34" charset="0"/>
                          <a:cs typeface="Arial" panose="020B0604020202020204" pitchFamily="34" charset="0"/>
                        </a:rPr>
                        <a:t>Serious TEAE</a:t>
                      </a: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85344" marB="85344"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600"/>
                        </a:spcAft>
                      </a:pPr>
                      <a:r>
                        <a:rPr lang="en-US" sz="1800" dirty="0">
                          <a:solidFill>
                            <a:schemeClr val="tx1"/>
                          </a:solidFill>
                          <a:effectLst/>
                          <a:latin typeface="Arial" panose="020B0604020202020204" pitchFamily="34" charset="0"/>
                          <a:cs typeface="Arial" panose="020B0604020202020204" pitchFamily="34" charset="0"/>
                        </a:rPr>
                        <a:t>3 (3.2)</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85344" marB="8534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600"/>
                        </a:spcAft>
                      </a:pPr>
                      <a:r>
                        <a:rPr lang="en-US" sz="1800" dirty="0">
                          <a:solidFill>
                            <a:schemeClr val="tx1"/>
                          </a:solidFill>
                          <a:effectLst/>
                          <a:latin typeface="Arial" panose="020B0604020202020204" pitchFamily="34" charset="0"/>
                          <a:cs typeface="Arial" panose="020B0604020202020204" pitchFamily="34" charset="0"/>
                        </a:rPr>
                        <a:t>3 (3.2)</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85344" marB="85344"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9650938"/>
                  </a:ext>
                </a:extLst>
              </a:tr>
              <a:tr h="93461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TEAE leading to drug withdrawal</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Diarrhea</a:t>
                      </a:r>
                    </a:p>
                  </a:txBody>
                  <a:tcPr marT="85344" marB="85344"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(2.1)</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85344" marB="8534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16 (17.2)</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 (12.9)</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85344" marB="85344"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9858501"/>
                  </a:ext>
                </a:extLst>
              </a:tr>
              <a:tr h="466349">
                <a:tc>
                  <a:txBody>
                    <a:bodyPr/>
                    <a:lstStyle/>
                    <a:p>
                      <a:pPr marL="0" marR="0">
                        <a:lnSpc>
                          <a:spcPct val="100000"/>
                        </a:lnSpc>
                        <a:spcBef>
                          <a:spcPts val="0"/>
                        </a:spcBef>
                        <a:spcAft>
                          <a:spcPts val="600"/>
                        </a:spcAft>
                      </a:pPr>
                      <a:r>
                        <a:rPr lang="en-US" sz="1800" b="0" dirty="0">
                          <a:solidFill>
                            <a:schemeClr val="tx1"/>
                          </a:solidFill>
                          <a:effectLst/>
                          <a:latin typeface="Arial" panose="020B0604020202020204" pitchFamily="34" charset="0"/>
                          <a:cs typeface="Arial" panose="020B0604020202020204" pitchFamily="34" charset="0"/>
                        </a:rPr>
                        <a:t>Fatal TEAE</a:t>
                      </a: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85344" marB="85344"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600"/>
                        </a:spcAft>
                      </a:pP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T="85344" marB="8534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600"/>
                        </a:spcAft>
                      </a:pP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T="85344" marB="85344"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1372162"/>
                  </a:ext>
                </a:extLst>
              </a:tr>
            </a:tbl>
          </a:graphicData>
        </a:graphic>
      </p:graphicFrame>
      <p:sp>
        <p:nvSpPr>
          <p:cNvPr id="4" name="Content Placeholder 3">
            <a:extLst>
              <a:ext uri="{FF2B5EF4-FFF2-40B4-BE49-F238E27FC236}">
                <a16:creationId xmlns:a16="http://schemas.microsoft.com/office/drawing/2014/main" id="{20045AB0-C1BE-8872-9B02-5BCA89C1B9F2}"/>
              </a:ext>
            </a:extLst>
          </p:cNvPr>
          <p:cNvSpPr>
            <a:spLocks noGrp="1"/>
          </p:cNvSpPr>
          <p:nvPr>
            <p:ph sz="half" idx="2"/>
          </p:nvPr>
        </p:nvSpPr>
        <p:spPr>
          <a:xfrm>
            <a:off x="7407666" y="1784534"/>
            <a:ext cx="4325422" cy="4680672"/>
          </a:xfrm>
        </p:spPr>
        <p:txBody>
          <a:bodyPr>
            <a:normAutofit/>
          </a:bodyPr>
          <a:lstStyle/>
          <a:p>
            <a:pPr marL="0" indent="0">
              <a:buNone/>
            </a:pPr>
            <a:r>
              <a:rPr lang="en-US" dirty="0"/>
              <a:t>Top TEAEs </a:t>
            </a:r>
            <a:br>
              <a:rPr lang="en-US" dirty="0"/>
            </a:br>
            <a:r>
              <a:rPr lang="en-US" sz="2000" dirty="0"/>
              <a:t>(Majority mild to moderate severity)</a:t>
            </a:r>
          </a:p>
          <a:p>
            <a:r>
              <a:rPr lang="en-US" dirty="0"/>
              <a:t>Diarrhea – </a:t>
            </a:r>
            <a:br>
              <a:rPr lang="en-US" dirty="0"/>
            </a:br>
            <a:r>
              <a:rPr lang="en-US" dirty="0"/>
              <a:t>80.7% </a:t>
            </a:r>
            <a:r>
              <a:rPr lang="en-US" dirty="0" err="1"/>
              <a:t>trofinetide</a:t>
            </a:r>
            <a:r>
              <a:rPr lang="en-US" dirty="0"/>
              <a:t>, </a:t>
            </a:r>
            <a:br>
              <a:rPr lang="en-US" dirty="0"/>
            </a:br>
            <a:r>
              <a:rPr lang="en-US" dirty="0"/>
              <a:t>19.2% placebo</a:t>
            </a:r>
          </a:p>
          <a:p>
            <a:r>
              <a:rPr lang="en-US" dirty="0"/>
              <a:t>Vomiting – </a:t>
            </a:r>
            <a:br>
              <a:rPr lang="en-US" dirty="0"/>
            </a:br>
            <a:r>
              <a:rPr lang="en-US" dirty="0"/>
              <a:t>27% </a:t>
            </a:r>
            <a:r>
              <a:rPr lang="en-US" dirty="0" err="1"/>
              <a:t>trofinetide</a:t>
            </a:r>
            <a:r>
              <a:rPr lang="en-US" dirty="0"/>
              <a:t>, </a:t>
            </a:r>
            <a:br>
              <a:rPr lang="en-US" dirty="0"/>
            </a:br>
            <a:r>
              <a:rPr lang="en-US" dirty="0"/>
              <a:t>9.6% placebo</a:t>
            </a:r>
          </a:p>
          <a:p>
            <a:endParaRPr lang="en-US" dirty="0"/>
          </a:p>
        </p:txBody>
      </p:sp>
      <p:sp>
        <p:nvSpPr>
          <p:cNvPr id="3" name="TextBox 2">
            <a:extLst>
              <a:ext uri="{FF2B5EF4-FFF2-40B4-BE49-F238E27FC236}">
                <a16:creationId xmlns:a16="http://schemas.microsoft.com/office/drawing/2014/main" id="{3F65E85E-C883-B5E9-CEBE-6ECB4680B59B}"/>
              </a:ext>
            </a:extLst>
          </p:cNvPr>
          <p:cNvSpPr txBox="1"/>
          <p:nvPr/>
        </p:nvSpPr>
        <p:spPr>
          <a:xfrm>
            <a:off x="-1" y="6465206"/>
            <a:ext cx="12192000" cy="338554"/>
          </a:xfrm>
          <a:prstGeom prst="rect">
            <a:avLst/>
          </a:prstGeom>
          <a:noFill/>
        </p:spPr>
        <p:txBody>
          <a:bodyPr wrap="square" rtlCol="0">
            <a:spAutoFit/>
          </a:bodyPr>
          <a:lstStyle/>
          <a:p>
            <a:r>
              <a:rPr lang="en-US" sz="800" dirty="0"/>
              <a:t>TEAE, treatment-emergent adverse event.</a:t>
            </a:r>
          </a:p>
          <a:p>
            <a:r>
              <a:rPr lang="en-US" sz="800" dirty="0"/>
              <a:t>Acadia Pharmaceuticals Inc. December 6, 2021. Accessed April 2023. https://</a:t>
            </a:r>
            <a:r>
              <a:rPr lang="en-US" sz="800" dirty="0" err="1"/>
              <a:t>acadia.com</a:t>
            </a:r>
            <a:r>
              <a:rPr lang="en-US" sz="800" dirty="0"/>
              <a:t>/media/news-releases/acadia-pharmaceuticals-announces-positive-top-line-results-from-the-pivotal-phase-3-lavender-trial-of-trofinetide-in-rett-syndrome/.</a:t>
            </a:r>
          </a:p>
        </p:txBody>
      </p:sp>
    </p:spTree>
    <p:extLst>
      <p:ext uri="{BB962C8B-B14F-4D97-AF65-F5344CB8AC3E}">
        <p14:creationId xmlns:p14="http://schemas.microsoft.com/office/powerpoint/2010/main" val="2797384391"/>
      </p:ext>
    </p:extLst>
  </p:cSld>
  <p:clrMapOvr>
    <a:masterClrMapping/>
  </p:clrMapOvr>
</p:sld>
</file>

<file path=ppt/theme/theme1.xml><?xml version="1.0" encoding="utf-8"?>
<a:theme xmlns:a="http://schemas.openxmlformats.org/drawingml/2006/main" name="Neurology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Neurology2023</Template>
  <TotalTime>798</TotalTime>
  <Words>1180</Words>
  <Application>Microsoft Macintosh PowerPoint</Application>
  <PresentationFormat>Widescreen</PresentationFormat>
  <Paragraphs>119</Paragraphs>
  <Slides>15</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Century Gothic</vt:lpstr>
      <vt:lpstr>Trebuchet MS</vt:lpstr>
      <vt:lpstr>Neurology2023</vt:lpstr>
      <vt:lpstr>Office Theme</vt:lpstr>
      <vt:lpstr>New Hope: Novel and Emerging Treatment Options for Rett Syndrome</vt:lpstr>
      <vt:lpstr>Disclaimer</vt:lpstr>
      <vt:lpstr>PowerPoint Presentation</vt:lpstr>
      <vt:lpstr>PowerPoint Presentation</vt:lpstr>
      <vt:lpstr>Disease Targeted/Modifying Therapies</vt:lpstr>
      <vt:lpstr>IGF-1 Related Trials in Rett Syndrome Trofinetide</vt:lpstr>
      <vt:lpstr>Phase 3 Trial of Trofinetide – Lavender Randomized, Double-blind, Placebo-controlled, Multi-center Study</vt:lpstr>
      <vt:lpstr>Phase 3 Trial of Trofinetide – Top Level Results</vt:lpstr>
      <vt:lpstr>Phase 3 Trial of Trofinetide –  Treatment-Emergent Adverse Events</vt:lpstr>
      <vt:lpstr>PowerPoint Presentation</vt:lpstr>
      <vt:lpstr>ANAVEX 2-73</vt:lpstr>
      <vt:lpstr>More Trials in Rett Syndrome</vt:lpstr>
      <vt:lpstr>Closing Remarks</vt:lpstr>
      <vt:lpstr>Thanks to my friends!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Moriah Diethorn</cp:lastModifiedBy>
  <cp:revision>11</cp:revision>
  <cp:lastPrinted>2023-02-11T00:53:38Z</cp:lastPrinted>
  <dcterms:created xsi:type="dcterms:W3CDTF">2023-02-11T00:50:27Z</dcterms:created>
  <dcterms:modified xsi:type="dcterms:W3CDTF">2023-05-05T16:57:02Z</dcterms:modified>
  <cp:category/>
</cp:coreProperties>
</file>