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 id="2147483684" r:id="rId2"/>
  </p:sldMasterIdLst>
  <p:notesMasterIdLst>
    <p:notesMasterId r:id="rId14"/>
  </p:notesMasterIdLst>
  <p:sldIdLst>
    <p:sldId id="532" r:id="rId3"/>
    <p:sldId id="256" r:id="rId4"/>
    <p:sldId id="265" r:id="rId5"/>
    <p:sldId id="530" r:id="rId6"/>
    <p:sldId id="521" r:id="rId7"/>
    <p:sldId id="533" r:id="rId8"/>
    <p:sldId id="534" r:id="rId9"/>
    <p:sldId id="536" r:id="rId10"/>
    <p:sldId id="535" r:id="rId11"/>
    <p:sldId id="523"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5034"/>
  </p:normalViewPr>
  <p:slideViewPr>
    <p:cSldViewPr snapToGrid="0">
      <p:cViewPr varScale="1">
        <p:scale>
          <a:sx n="117" d="100"/>
          <a:sy n="117" d="100"/>
        </p:scale>
        <p:origin x="80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100255-EEA2-A144-8CDB-75176DDD9DD4}" type="datetimeFigureOut">
              <a:rPr lang="en-US" smtClean="0"/>
              <a:t>5/5/23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C33679-8FD8-9A4B-86F2-B93728A0ED5D}" type="slidenum">
              <a:rPr lang="en-US" smtClean="0"/>
              <a:t>‹#›</a:t>
            </a:fld>
            <a:endParaRPr lang="en-US"/>
          </a:p>
        </p:txBody>
      </p:sp>
    </p:spTree>
    <p:extLst>
      <p:ext uri="{BB962C8B-B14F-4D97-AF65-F5344CB8AC3E}">
        <p14:creationId xmlns:p14="http://schemas.microsoft.com/office/powerpoint/2010/main" val="4262241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8686DA55-3014-A390-F6B9-93C74A03ED5D}"/>
              </a:ext>
            </a:extLst>
          </p:cNvPr>
          <p:cNvPicPr>
            <a:picLocks noChangeAspect="1"/>
          </p:cNvPicPr>
          <p:nvPr userDrawn="1"/>
        </p:nvPicPr>
        <p:blipFill>
          <a:blip r:embed="rId2"/>
          <a:stretch>
            <a:fillRect/>
          </a:stretch>
        </p:blipFill>
        <p:spPr>
          <a:xfrm>
            <a:off x="0" y="-1"/>
            <a:ext cx="12191988" cy="975359"/>
          </a:xfrm>
          <a:prstGeom prst="rect">
            <a:avLst/>
          </a:prstGeom>
        </p:spPr>
      </p:pic>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4" name="Picture 3">
            <a:extLst>
              <a:ext uri="{FF2B5EF4-FFF2-40B4-BE49-F238E27FC236}">
                <a16:creationId xmlns:a16="http://schemas.microsoft.com/office/drawing/2014/main" id="{7F769840-AFB3-41D5-B8CE-7626D91553BC}"/>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3238293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147615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5/5/23</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108086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5/5/23</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582573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5/5/23</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0738653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5/5/23</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9993049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5/5/23</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6119723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5/5/23</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1960614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5/5/23</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8892708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5/5/23</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6731546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5/5/23</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08223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BD7BFDA-BA3F-04E7-5092-F2956F92BE78}"/>
              </a:ext>
            </a:extLst>
          </p:cNvPr>
          <p:cNvPicPr>
            <a:picLocks noChangeAspect="1"/>
          </p:cNvPicPr>
          <p:nvPr userDrawn="1"/>
        </p:nvPicPr>
        <p:blipFill>
          <a:blip r:embed="rId2"/>
          <a:stretch>
            <a:fillRect/>
          </a:stretch>
        </p:blipFill>
        <p:spPr>
          <a:xfrm>
            <a:off x="0" y="-1"/>
            <a:ext cx="12191988" cy="975359"/>
          </a:xfrm>
          <a:prstGeom prst="rect">
            <a:avLst/>
          </a:prstGeom>
        </p:spPr>
      </p:pic>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2" name="Picture 1">
            <a:extLst>
              <a:ext uri="{FF2B5EF4-FFF2-40B4-BE49-F238E27FC236}">
                <a16:creationId xmlns:a16="http://schemas.microsoft.com/office/drawing/2014/main" id="{B8243155-C1BE-4C8F-A1B8-E05BE1DC5B68}"/>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24177334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5/5/23</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5030624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5/5/23</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512005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98024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405561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2"/>
              </a:buClr>
              <a:buSzPct val="100000"/>
              <a:buFont typeface="Arial" panose="020B0604020202020204" pitchFamily="34" charset="0"/>
              <a:buChar char="•"/>
              <a:defRPr/>
            </a:lvl1pPr>
            <a:lvl2pPr marL="685800" indent="-228600">
              <a:buClr>
                <a:schemeClr val="accent2"/>
              </a:buClr>
              <a:buSzPct val="100000"/>
              <a:buFont typeface="Arial" panose="020B0604020202020204" pitchFamily="34" charset="0"/>
              <a:buChar char="•"/>
              <a:defRPr/>
            </a:lvl2pPr>
            <a:lvl3pPr marL="1143000" indent="-228600">
              <a:buClr>
                <a:schemeClr val="accent2"/>
              </a:buClr>
              <a:buSzPct val="100000"/>
              <a:buFont typeface="Arial" panose="020B0604020202020204" pitchFamily="34" charset="0"/>
              <a:buChar char="•"/>
              <a:defRPr/>
            </a:lvl3pPr>
            <a:lvl4pPr marL="1600200" indent="-228600">
              <a:buClr>
                <a:schemeClr val="accent2"/>
              </a:buClr>
              <a:buSzPct val="100000"/>
              <a:buFont typeface="Arial" panose="020B0604020202020204" pitchFamily="34" charset="0"/>
              <a:buChar char="•"/>
              <a:defRPr/>
            </a:lvl4pPr>
            <a:lvl5pPr marL="2057400" indent="-228600">
              <a:buClr>
                <a:schemeClr val="accent2"/>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4"/>
              </a:buClr>
              <a:buFont typeface="Arial" panose="020B0604020202020204" pitchFamily="34" charset="0"/>
              <a:buChar char="•"/>
              <a:defRPr/>
            </a:lvl1pPr>
            <a:lvl2pPr marL="685800" indent="-228600">
              <a:buClr>
                <a:schemeClr val="accent4"/>
              </a:buClr>
              <a:buFont typeface="Arial" panose="020B0604020202020204" pitchFamily="34" charset="0"/>
              <a:buChar char="•"/>
              <a:defRPr/>
            </a:lvl2pPr>
            <a:lvl3pPr marL="1143000" indent="-228600">
              <a:buClr>
                <a:schemeClr val="accent4"/>
              </a:buClr>
              <a:buFont typeface="Arial" panose="020B0604020202020204" pitchFamily="34" charset="0"/>
              <a:buChar char="•"/>
              <a:defRPr/>
            </a:lvl3pPr>
            <a:lvl4pPr marL="1600200" indent="-228600">
              <a:buClr>
                <a:schemeClr val="accent4"/>
              </a:buClr>
              <a:buFont typeface="Arial" panose="020B0604020202020204" pitchFamily="34" charset="0"/>
              <a:buChar char="•"/>
              <a:defRPr/>
            </a:lvl4pPr>
            <a:lvl5pPr marL="2057400" indent="-228600">
              <a:buClr>
                <a:schemeClr val="accent4"/>
              </a:buClr>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798561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476485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368616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807033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345428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7" name="Rectangle 6">
            <a:extLst>
              <a:ext uri="{FF2B5EF4-FFF2-40B4-BE49-F238E27FC236}">
                <a16:creationId xmlns:a16="http://schemas.microsoft.com/office/drawing/2014/main" id="{28BAFC7C-C4EC-4B09-AB0B-7ABA6DA3C09F}"/>
              </a:ext>
            </a:extLst>
          </p:cNvPr>
          <p:cNvSpPr/>
          <p:nvPr/>
        </p:nvSpPr>
        <p:spPr>
          <a:xfrm>
            <a:off x="0" y="0"/>
            <a:ext cx="12192000" cy="106681"/>
          </a:xfrm>
          <a:prstGeom prst="rect">
            <a:avLst/>
          </a:prstGeom>
          <a:gradFill>
            <a:gsLst>
              <a:gs pos="0">
                <a:srgbClr val="898CAD"/>
              </a:gs>
              <a:gs pos="100000">
                <a:srgbClr val="1C246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258525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1"/>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bg1">
            <a:lumMod val="65000"/>
          </a:schemeClr>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5/5/23</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392436551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9.png"/><Relationship Id="rId7" Type="http://schemas.openxmlformats.org/officeDocument/2006/relationships/hyperlink" Target="http://www.mededonthego.com/" TargetMode="External"/><Relationship Id="rId2" Type="http://schemas.openxmlformats.org/officeDocument/2006/relationships/notesSlide" Target="../notesSlides/notesSlide2.xml"/><Relationship Id="rId1" Type="http://schemas.openxmlformats.org/officeDocument/2006/relationships/slideLayout" Target="../slideLayouts/slideLayout17.xml"/><Relationship Id="rId6" Type="http://schemas.openxmlformats.org/officeDocument/2006/relationships/image" Target="../media/image12.svg"/><Relationship Id="rId5" Type="http://schemas.openxmlformats.org/officeDocument/2006/relationships/image" Target="../media/image11.png"/><Relationship Id="rId10" Type="http://schemas.openxmlformats.org/officeDocument/2006/relationships/image" Target="../media/image14.svg"/><Relationship Id="rId4" Type="http://schemas.openxmlformats.org/officeDocument/2006/relationships/image" Target="../media/image10.svg"/><Relationship Id="rId9"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www.mededonthego.com/Video/program/930" TargetMode="External"/><Relationship Id="rId7" Type="http://schemas.openxmlformats.org/officeDocument/2006/relationships/image" Target="../media/image4.svg"/><Relationship Id="rId2" Type="http://schemas.openxmlformats.org/officeDocument/2006/relationships/notesSlide" Target="../notesSlides/notesSlide1.xml"/><Relationship Id="rId1" Type="http://schemas.openxmlformats.org/officeDocument/2006/relationships/slideLayout" Target="../slideLayouts/slideLayout17.xml"/><Relationship Id="rId6" Type="http://schemas.openxmlformats.org/officeDocument/2006/relationships/image" Target="../media/image3.png"/><Relationship Id="rId11" Type="http://schemas.openxmlformats.org/officeDocument/2006/relationships/image" Target="../media/image8.svg"/><Relationship Id="rId5" Type="http://schemas.openxmlformats.org/officeDocument/2006/relationships/hyperlink" Target="mailto:support@MedEdOTG.com" TargetMode="External"/><Relationship Id="rId10" Type="http://schemas.openxmlformats.org/officeDocument/2006/relationships/image" Target="../media/image7.png"/><Relationship Id="rId4" Type="http://schemas.openxmlformats.org/officeDocument/2006/relationships/hyperlink" Target="http://www.mededonthego.com/" TargetMode="External"/><Relationship Id="rId9" Type="http://schemas.openxmlformats.org/officeDocument/2006/relationships/image" Target="../media/image6.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itle 3">
            <a:extLst>
              <a:ext uri="{FF2B5EF4-FFF2-40B4-BE49-F238E27FC236}">
                <a16:creationId xmlns:a16="http://schemas.microsoft.com/office/drawing/2014/main" id="{56E77865-B48D-8E1C-84C3-FF159C3DC367}"/>
              </a:ext>
            </a:extLst>
          </p:cNvPr>
          <p:cNvSpPr>
            <a:spLocks noGrp="1"/>
          </p:cNvSpPr>
          <p:nvPr>
            <p:ph type="title"/>
          </p:nvPr>
        </p:nvSpPr>
        <p:spPr/>
        <p:txBody>
          <a:bodyPr>
            <a:noAutofit/>
          </a:bodyPr>
          <a:lstStyle/>
          <a:p>
            <a:r>
              <a:rPr lang="en-US" altLang="en-US" sz="4000" dirty="0"/>
              <a:t>Compassionate Communication: </a:t>
            </a:r>
            <a:br>
              <a:rPr lang="en-US" altLang="en-US" sz="4000" dirty="0"/>
            </a:br>
            <a:r>
              <a:rPr lang="en-US" altLang="en-US" sz="4000" dirty="0"/>
              <a:t>Keeping the Patient and Family Informed Throughout the Patient’s Journey Through the Four Stages With Rett Syndrome</a:t>
            </a:r>
          </a:p>
        </p:txBody>
      </p:sp>
      <p:sp>
        <p:nvSpPr>
          <p:cNvPr id="17410" name="Content Placeholder 4">
            <a:extLst>
              <a:ext uri="{FF2B5EF4-FFF2-40B4-BE49-F238E27FC236}">
                <a16:creationId xmlns:a16="http://schemas.microsoft.com/office/drawing/2014/main" id="{9651E607-99D1-1B2B-F5B7-342E3A16C7FD}"/>
              </a:ext>
            </a:extLst>
          </p:cNvPr>
          <p:cNvSpPr>
            <a:spLocks noGrp="1"/>
          </p:cNvSpPr>
          <p:nvPr>
            <p:ph type="body" idx="1"/>
          </p:nvPr>
        </p:nvSpPr>
        <p:spPr/>
        <p:txBody>
          <a:bodyPr>
            <a:normAutofit/>
          </a:bodyPr>
          <a:lstStyle/>
          <a:p>
            <a:r>
              <a:rPr lang="en-US" altLang="en-US" b="1" dirty="0">
                <a:solidFill>
                  <a:schemeClr val="accent1"/>
                </a:solidFill>
              </a:rPr>
              <a:t>Alan K. Percy, MD</a:t>
            </a:r>
            <a:br>
              <a:rPr lang="en-US" altLang="en-US" dirty="0"/>
            </a:br>
            <a:r>
              <a:rPr lang="en-US" altLang="en-US" dirty="0"/>
              <a:t>Professor of Pediatrics (Neurology) Emeritus</a:t>
            </a:r>
            <a:br>
              <a:rPr lang="en-US" altLang="en-US" dirty="0"/>
            </a:br>
            <a:r>
              <a:rPr lang="en-US" altLang="en-US" dirty="0"/>
              <a:t>Sarah Katherine </a:t>
            </a:r>
            <a:r>
              <a:rPr lang="en-US" altLang="en-US" dirty="0" err="1"/>
              <a:t>Bateh</a:t>
            </a:r>
            <a:r>
              <a:rPr lang="en-US" altLang="en-US" dirty="0"/>
              <a:t> Endowed Professor </a:t>
            </a:r>
            <a:br>
              <a:rPr lang="en-US" altLang="en-US" dirty="0"/>
            </a:br>
            <a:r>
              <a:rPr lang="en-US" altLang="en-US" dirty="0"/>
              <a:t>University of Alabama at Birmingham</a:t>
            </a:r>
            <a:br>
              <a:rPr lang="en-US" altLang="en-US" dirty="0"/>
            </a:br>
            <a:r>
              <a:rPr lang="en-US" altLang="en-US" dirty="0"/>
              <a:t>Birmingham, AL</a:t>
            </a:r>
          </a:p>
        </p:txBody>
      </p:sp>
    </p:spTree>
    <p:extLst>
      <p:ext uri="{BB962C8B-B14F-4D97-AF65-F5344CB8AC3E}">
        <p14:creationId xmlns:p14="http://schemas.microsoft.com/office/powerpoint/2010/main" val="24364610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EC7BC89-DCD9-60C8-C172-BA106A3BBFD6}"/>
              </a:ext>
            </a:extLst>
          </p:cNvPr>
          <p:cNvSpPr>
            <a:spLocks noGrp="1"/>
          </p:cNvSpPr>
          <p:nvPr>
            <p:ph type="body" idx="1"/>
          </p:nvPr>
        </p:nvSpPr>
        <p:spPr>
          <a:xfrm>
            <a:off x="609601" y="1222625"/>
            <a:ext cx="10404296" cy="888809"/>
          </a:xfrm>
        </p:spPr>
        <p:txBody>
          <a:bodyPr>
            <a:normAutofit/>
          </a:bodyPr>
          <a:lstStyle/>
          <a:p>
            <a:r>
              <a:rPr lang="en-US" altLang="en-US" dirty="0"/>
              <a:t>Significant progress over the last 16 years has resulted in revised diagnostic criteria and advances in:</a:t>
            </a:r>
            <a:endParaRPr lang="en-US" dirty="0"/>
          </a:p>
        </p:txBody>
      </p:sp>
      <p:sp>
        <p:nvSpPr>
          <p:cNvPr id="28675" name="Rectangle 3">
            <a:extLst>
              <a:ext uri="{FF2B5EF4-FFF2-40B4-BE49-F238E27FC236}">
                <a16:creationId xmlns:a16="http://schemas.microsoft.com/office/drawing/2014/main" id="{A00526C5-A3EE-1BDB-6721-8555FB05EE83}"/>
              </a:ext>
            </a:extLst>
          </p:cNvPr>
          <p:cNvSpPr>
            <a:spLocks noGrp="1"/>
          </p:cNvSpPr>
          <p:nvPr>
            <p:ph sz="half" idx="2"/>
          </p:nvPr>
        </p:nvSpPr>
        <p:spPr>
          <a:xfrm>
            <a:off x="609601" y="2259745"/>
            <a:ext cx="5157787" cy="2897882"/>
          </a:xfrm>
        </p:spPr>
        <p:txBody>
          <a:bodyPr>
            <a:noAutofit/>
          </a:bodyPr>
          <a:lstStyle/>
          <a:p>
            <a:r>
              <a:rPr lang="en-US" altLang="en-US" dirty="0"/>
              <a:t>Hand stereotypes</a:t>
            </a:r>
          </a:p>
          <a:p>
            <a:r>
              <a:rPr lang="en-US" altLang="en-US" dirty="0"/>
              <a:t>Evidence of impaired growth</a:t>
            </a:r>
            <a:br>
              <a:rPr lang="en-US" altLang="en-US" dirty="0"/>
            </a:br>
            <a:r>
              <a:rPr lang="en-US" altLang="en-US" dirty="0"/>
              <a:t>and development</a:t>
            </a:r>
          </a:p>
          <a:p>
            <a:r>
              <a:rPr lang="en-US" altLang="en-US" dirty="0"/>
              <a:t>GI function</a:t>
            </a:r>
          </a:p>
          <a:p>
            <a:r>
              <a:rPr lang="en-US" altLang="en-US" dirty="0"/>
              <a:t>Epilepsy and breathing patterns</a:t>
            </a:r>
          </a:p>
          <a:p>
            <a:r>
              <a:rPr lang="en-US" altLang="en-US" dirty="0"/>
              <a:t>Prevalence of scoliosis and</a:t>
            </a:r>
            <a:br>
              <a:rPr lang="en-US" altLang="en-US" dirty="0"/>
            </a:br>
            <a:r>
              <a:rPr lang="en-US" altLang="en-US" dirty="0"/>
              <a:t>impact of surgery</a:t>
            </a:r>
            <a:endParaRPr lang="en-US" dirty="0"/>
          </a:p>
          <a:p>
            <a:endParaRPr lang="en-US" altLang="en-US" dirty="0"/>
          </a:p>
          <a:p>
            <a:endParaRPr lang="en-US" altLang="en-US" dirty="0"/>
          </a:p>
          <a:p>
            <a:endParaRPr lang="en-US" altLang="en-US" dirty="0"/>
          </a:p>
        </p:txBody>
      </p:sp>
      <p:sp>
        <p:nvSpPr>
          <p:cNvPr id="6" name="Content Placeholder 5">
            <a:extLst>
              <a:ext uri="{FF2B5EF4-FFF2-40B4-BE49-F238E27FC236}">
                <a16:creationId xmlns:a16="http://schemas.microsoft.com/office/drawing/2014/main" id="{253C73EB-97F7-59F2-9B2F-822CBDD8217E}"/>
              </a:ext>
            </a:extLst>
          </p:cNvPr>
          <p:cNvSpPr>
            <a:spLocks noGrp="1"/>
          </p:cNvSpPr>
          <p:nvPr>
            <p:ph sz="quarter" idx="4"/>
          </p:nvPr>
        </p:nvSpPr>
        <p:spPr>
          <a:xfrm>
            <a:off x="5942013" y="2259745"/>
            <a:ext cx="5183188" cy="2897882"/>
          </a:xfrm>
        </p:spPr>
        <p:txBody>
          <a:bodyPr>
            <a:normAutofit/>
          </a:bodyPr>
          <a:lstStyle/>
          <a:p>
            <a:r>
              <a:rPr lang="en-US" altLang="en-US" dirty="0"/>
              <a:t>Phenotype-genotype interactions</a:t>
            </a:r>
          </a:p>
          <a:p>
            <a:r>
              <a:rPr lang="en-US" altLang="en-US" dirty="0"/>
              <a:t>Sexual maturation</a:t>
            </a:r>
          </a:p>
          <a:p>
            <a:r>
              <a:rPr lang="en-US" altLang="en-US" dirty="0"/>
              <a:t>Longevity</a:t>
            </a:r>
          </a:p>
          <a:p>
            <a:r>
              <a:rPr lang="en-US" altLang="en-US" dirty="0"/>
              <a:t>Quality of life assessments</a:t>
            </a:r>
          </a:p>
          <a:p>
            <a:r>
              <a:rPr lang="en-US" altLang="en-US" dirty="0"/>
              <a:t>Mutations in males</a:t>
            </a:r>
          </a:p>
          <a:p>
            <a:endParaRPr lang="en-US" dirty="0"/>
          </a:p>
        </p:txBody>
      </p:sp>
      <p:sp>
        <p:nvSpPr>
          <p:cNvPr id="24578" name="Rectangle 2">
            <a:extLst>
              <a:ext uri="{FF2B5EF4-FFF2-40B4-BE49-F238E27FC236}">
                <a16:creationId xmlns:a16="http://schemas.microsoft.com/office/drawing/2014/main" id="{83B921ED-D21A-824A-8FC4-AC10BA20CFCD}"/>
              </a:ext>
            </a:extLst>
          </p:cNvPr>
          <p:cNvSpPr>
            <a:spLocks noGrp="1"/>
          </p:cNvSpPr>
          <p:nvPr>
            <p:ph type="title"/>
          </p:nvPr>
        </p:nvSpPr>
        <p:spPr/>
        <p:txBody>
          <a:bodyPr/>
          <a:lstStyle/>
          <a:p>
            <a:r>
              <a:rPr lang="en-US" altLang="en-US" dirty="0"/>
              <a:t>Natural History of Rett Syndrome</a:t>
            </a:r>
          </a:p>
        </p:txBody>
      </p:sp>
      <p:sp>
        <p:nvSpPr>
          <p:cNvPr id="3" name="TextBox 2">
            <a:extLst>
              <a:ext uri="{FF2B5EF4-FFF2-40B4-BE49-F238E27FC236}">
                <a16:creationId xmlns:a16="http://schemas.microsoft.com/office/drawing/2014/main" id="{06F0A4A1-B926-26D3-C5D2-9BCD348898D8}"/>
              </a:ext>
            </a:extLst>
          </p:cNvPr>
          <p:cNvSpPr txBox="1"/>
          <p:nvPr/>
        </p:nvSpPr>
        <p:spPr>
          <a:xfrm>
            <a:off x="316983" y="6484334"/>
            <a:ext cx="4282633" cy="276999"/>
          </a:xfrm>
          <a:prstGeom prst="rect">
            <a:avLst/>
          </a:prstGeom>
          <a:noFill/>
        </p:spPr>
        <p:txBody>
          <a:bodyPr wrap="square" rtlCol="0">
            <a:spAutoFit/>
          </a:bodyPr>
          <a:lstStyle/>
          <a:p>
            <a:r>
              <a:rPr lang="en-US" sz="1200" dirty="0">
                <a:solidFill>
                  <a:schemeClr val="bg1">
                    <a:lumMod val="65000"/>
                  </a:schemeClr>
                </a:solidFill>
              </a:rPr>
              <a:t>GI, gastrointestinal. </a:t>
            </a:r>
          </a:p>
        </p:txBody>
      </p:sp>
      <p:sp>
        <p:nvSpPr>
          <p:cNvPr id="18" name="Rectangle 17">
            <a:extLst>
              <a:ext uri="{FF2B5EF4-FFF2-40B4-BE49-F238E27FC236}">
                <a16:creationId xmlns:a16="http://schemas.microsoft.com/office/drawing/2014/main" id="{6330EFAC-51F4-F47F-E460-E5E39F6218D5}"/>
              </a:ext>
            </a:extLst>
          </p:cNvPr>
          <p:cNvSpPr/>
          <p:nvPr/>
        </p:nvSpPr>
        <p:spPr>
          <a:xfrm>
            <a:off x="732890" y="5757982"/>
            <a:ext cx="9037834" cy="511987"/>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altLang="en-US" sz="2000" dirty="0">
                <a:solidFill>
                  <a:schemeClr val="bg1"/>
                </a:solidFill>
                <a:latin typeface="Arial" panose="020B0604020202020204" pitchFamily="34" charset="0"/>
                <a:cs typeface="Arial" panose="020B0604020202020204" pitchFamily="34" charset="0"/>
              </a:rPr>
              <a:t>Qualitative rating scales for clinical trials have also been developed</a:t>
            </a:r>
          </a:p>
        </p:txBody>
      </p:sp>
    </p:spTree>
    <p:extLst>
      <p:ext uri="{BB962C8B-B14F-4D97-AF65-F5344CB8AC3E}">
        <p14:creationId xmlns:p14="http://schemas.microsoft.com/office/powerpoint/2010/main" val="272825688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a:extLs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dirty="0"/>
              <a:t>The views and opinions expressed in this educational activity are those of the faculty and do not necessarily represent the views of </a:t>
            </a:r>
            <a:r>
              <a:rPr lang="en-US" sz="1600" dirty="0" err="1"/>
              <a:t>TotalCME</a:t>
            </a:r>
            <a:r>
              <a:rPr lang="en-US" sz="1600" dirty="0"/>
              <a:t>, Inc.,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404726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MedEd</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On The Go titled </a:t>
            </a:r>
            <a:r>
              <a:rPr kumimoji="0" lang="en-US" sz="1500" b="0" i="0" u="sng" strike="noStrike" kern="1200" cap="none" spc="0" normalizeH="0" baseline="0" noProof="0" dirty="0">
                <a:ln>
                  <a:noFill/>
                </a:ln>
                <a:solidFill>
                  <a:srgbClr val="0078D7"/>
                </a:solidFill>
                <a:effectLst/>
                <a:uLnTx/>
                <a:uFillTx/>
                <a:latin typeface="Arial" panose="020B0604020202020204" pitchFamily="34" charset="0"/>
                <a:ea typeface="+mn-ea"/>
                <a:cs typeface="Arial" panose="020B0604020202020204" pitchFamily="34" charset="0"/>
                <a:hlinkClick r:id="rId3"/>
              </a:rPr>
              <a:t>New Hope for Rett Syndrome: Novel Treatment Approaches</a:t>
            </a:r>
            <a:endParaRPr kumimoji="0" lang="en-US" sz="1500" b="0" i="0" u="sng" strike="noStrike" kern="1200" cap="none" spc="0" normalizeH="0" baseline="0" noProof="0" dirty="0">
              <a:ln>
                <a:noFill/>
              </a:ln>
              <a:solidFill>
                <a:srgbClr val="0078D7"/>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Learn to clearly communicate information that is pertinent to the successful management of RS through each stage of the disease. enhanced patient outcomes and improvements in quality of life.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dirty="0">
                <a:solidFill>
                  <a:srgbClr val="747474"/>
                </a:solidFill>
                <a:latin typeface="Arial" panose="020B0604020202020204" pitchFamily="34" charset="0"/>
                <a:cs typeface="Arial" panose="020B0604020202020204" pitchFamily="34" charset="0"/>
              </a:rPr>
              <a:t>I</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ncrease</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the ability to recognize the subtle signs and symptoms of RS earlier.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Differentiate the pharmacodynamics and latest efficacy and safety clinical trial data associated with FDA-approved treatment for RTT.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Educate clinicians concerning the role of interprofessional team members in optimizing collaboration and communication to ensure patients with RS receive high-quality care that leads to enhanced patient outcomes and improvements in quality of life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a:extLs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DA0447F-B328-E2C8-3C58-5DC1E40059CD}"/>
              </a:ext>
            </a:extLst>
          </p:cNvPr>
          <p:cNvSpPr>
            <a:spLocks noGrp="1"/>
          </p:cNvSpPr>
          <p:nvPr>
            <p:ph type="title"/>
          </p:nvPr>
        </p:nvSpPr>
        <p:spPr/>
        <p:txBody>
          <a:bodyPr/>
          <a:lstStyle/>
          <a:p>
            <a:r>
              <a:rPr lang="en-US" altLang="en-US" dirty="0"/>
              <a:t>Rett Syndrome Is </a:t>
            </a:r>
            <a:endParaRPr lang="en-US" dirty="0"/>
          </a:p>
        </p:txBody>
      </p:sp>
      <p:sp>
        <p:nvSpPr>
          <p:cNvPr id="18434" name="Content Placeholder 4">
            <a:extLst>
              <a:ext uri="{FF2B5EF4-FFF2-40B4-BE49-F238E27FC236}">
                <a16:creationId xmlns:a16="http://schemas.microsoft.com/office/drawing/2014/main" id="{FD251A8B-4EEB-B605-2A2F-CF10126DC330}"/>
              </a:ext>
            </a:extLst>
          </p:cNvPr>
          <p:cNvSpPr>
            <a:spLocks noGrp="1"/>
          </p:cNvSpPr>
          <p:nvPr>
            <p:ph sz="half" idx="1"/>
          </p:nvPr>
        </p:nvSpPr>
        <p:spPr/>
        <p:txBody>
          <a:bodyPr>
            <a:normAutofit/>
          </a:bodyPr>
          <a:lstStyle/>
          <a:p>
            <a:r>
              <a:rPr lang="en-US" altLang="en-US" sz="3200" dirty="0"/>
              <a:t>A neurodevelopmental encephalopathy mainly affecting females</a:t>
            </a:r>
          </a:p>
          <a:p>
            <a:r>
              <a:rPr lang="en-US" altLang="en-US" sz="3200" dirty="0"/>
              <a:t>Due to mutations in </a:t>
            </a:r>
            <a:r>
              <a:rPr lang="en-US" altLang="en-US" sz="3200" i="1" dirty="0"/>
              <a:t>MECP2</a:t>
            </a:r>
            <a:r>
              <a:rPr lang="en-US" altLang="en-US" sz="3200" dirty="0"/>
              <a:t> – methyl-CpG-binding protein 2 – at Xq28</a:t>
            </a:r>
          </a:p>
        </p:txBody>
      </p:sp>
      <p:sp>
        <p:nvSpPr>
          <p:cNvPr id="6" name="Content Placeholder 5">
            <a:extLst>
              <a:ext uri="{FF2B5EF4-FFF2-40B4-BE49-F238E27FC236}">
                <a16:creationId xmlns:a16="http://schemas.microsoft.com/office/drawing/2014/main" id="{445ED2DA-EA2A-A370-F4CD-EB29FEE29CA6}"/>
              </a:ext>
            </a:extLst>
          </p:cNvPr>
          <p:cNvSpPr>
            <a:spLocks noGrp="1"/>
          </p:cNvSpPr>
          <p:nvPr>
            <p:ph sz="half" idx="2"/>
          </p:nvPr>
        </p:nvSpPr>
        <p:spPr/>
        <p:txBody>
          <a:bodyPr>
            <a:normAutofit/>
          </a:bodyPr>
          <a:lstStyle/>
          <a:p>
            <a:r>
              <a:rPr lang="en-US" altLang="en-US" sz="3200" dirty="0"/>
              <a:t>Apparently normal early development followed by regression of skills</a:t>
            </a:r>
          </a:p>
          <a:p>
            <a:r>
              <a:rPr lang="en-US" altLang="en-US" sz="3200" dirty="0"/>
              <a:t>Multiple associated co-morbidities</a:t>
            </a:r>
          </a:p>
          <a:p>
            <a:r>
              <a:rPr lang="en-US" altLang="en-US" sz="3200" dirty="0"/>
              <a:t>Broad clinical spectrum</a:t>
            </a:r>
          </a:p>
          <a:p>
            <a:endParaRPr lang="en-US" sz="3200" dirty="0"/>
          </a:p>
        </p:txBody>
      </p:sp>
    </p:spTree>
    <p:extLst>
      <p:ext uri="{BB962C8B-B14F-4D97-AF65-F5344CB8AC3E}">
        <p14:creationId xmlns:p14="http://schemas.microsoft.com/office/powerpoint/2010/main" val="3330035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00DCC3BB-A5FC-6B3F-FC66-012185E7B380}"/>
              </a:ext>
            </a:extLst>
          </p:cNvPr>
          <p:cNvSpPr>
            <a:spLocks noGrp="1"/>
          </p:cNvSpPr>
          <p:nvPr>
            <p:ph type="title"/>
          </p:nvPr>
        </p:nvSpPr>
        <p:spPr/>
        <p:txBody>
          <a:bodyPr/>
          <a:lstStyle/>
          <a:p>
            <a:r>
              <a:rPr lang="en-US" altLang="en-US" dirty="0"/>
              <a:t>Rett Syndrome Clinical Criteria</a:t>
            </a:r>
          </a:p>
        </p:txBody>
      </p:sp>
      <p:sp>
        <p:nvSpPr>
          <p:cNvPr id="19459" name="Rectangle 3">
            <a:extLst>
              <a:ext uri="{FF2B5EF4-FFF2-40B4-BE49-F238E27FC236}">
                <a16:creationId xmlns:a16="http://schemas.microsoft.com/office/drawing/2014/main" id="{5659715A-7C09-F3C8-3D92-F677D3951B99}"/>
              </a:ext>
            </a:extLst>
          </p:cNvPr>
          <p:cNvSpPr>
            <a:spLocks noGrp="1"/>
          </p:cNvSpPr>
          <p:nvPr>
            <p:ph sz="half" idx="1"/>
          </p:nvPr>
        </p:nvSpPr>
        <p:spPr/>
        <p:txBody>
          <a:bodyPr/>
          <a:lstStyle/>
          <a:p>
            <a:r>
              <a:rPr lang="en-US" altLang="en-US" sz="2800" dirty="0"/>
              <a:t>Arrest of developmental progress at 6-18 months </a:t>
            </a:r>
          </a:p>
          <a:p>
            <a:r>
              <a:rPr lang="en-US" altLang="en-US" sz="2800" dirty="0"/>
              <a:t>Regression, including reduced/absent speech and finger skills, absent/abnormal gait, stereotypies (primarily hands), followed by </a:t>
            </a:r>
          </a:p>
          <a:p>
            <a:pPr lvl="3"/>
            <a:endParaRPr lang="en-US" altLang="en-US" sz="1800" dirty="0"/>
          </a:p>
        </p:txBody>
      </p:sp>
      <p:sp>
        <p:nvSpPr>
          <p:cNvPr id="6" name="Content Placeholder 5">
            <a:extLst>
              <a:ext uri="{FF2B5EF4-FFF2-40B4-BE49-F238E27FC236}">
                <a16:creationId xmlns:a16="http://schemas.microsoft.com/office/drawing/2014/main" id="{B5D9D3EA-C041-BD88-1379-71FABBABD664}"/>
              </a:ext>
            </a:extLst>
          </p:cNvPr>
          <p:cNvSpPr>
            <a:spLocks noGrp="1"/>
          </p:cNvSpPr>
          <p:nvPr>
            <p:ph sz="half" idx="2"/>
          </p:nvPr>
        </p:nvSpPr>
        <p:spPr/>
        <p:txBody>
          <a:bodyPr>
            <a:normAutofit/>
          </a:bodyPr>
          <a:lstStyle/>
          <a:p>
            <a:r>
              <a:rPr lang="en-US" altLang="en-US" sz="2800" dirty="0"/>
              <a:t>Stabilization: Better social contact and eye gaze; gradual slowing of motor functions</a:t>
            </a:r>
          </a:p>
          <a:p>
            <a:endParaRPr lang="en-US" sz="2800" dirty="0"/>
          </a:p>
        </p:txBody>
      </p:sp>
      <p:sp>
        <p:nvSpPr>
          <p:cNvPr id="2" name="TextBox 1">
            <a:extLst>
              <a:ext uri="{FF2B5EF4-FFF2-40B4-BE49-F238E27FC236}">
                <a16:creationId xmlns:a16="http://schemas.microsoft.com/office/drawing/2014/main" id="{553B4DE3-A57B-0CB1-E124-0A024F33DCEF}"/>
              </a:ext>
            </a:extLst>
          </p:cNvPr>
          <p:cNvSpPr txBox="1"/>
          <p:nvPr/>
        </p:nvSpPr>
        <p:spPr>
          <a:xfrm>
            <a:off x="305538" y="6381496"/>
            <a:ext cx="6759615" cy="276999"/>
          </a:xfrm>
          <a:prstGeom prst="rect">
            <a:avLst/>
          </a:prstGeom>
          <a:noFill/>
        </p:spPr>
        <p:txBody>
          <a:bodyPr wrap="square" rtlCol="0">
            <a:spAutoFit/>
          </a:bodyPr>
          <a:lstStyle/>
          <a:p>
            <a:r>
              <a:rPr lang="en-US" sz="1200" dirty="0" err="1">
                <a:solidFill>
                  <a:schemeClr val="bg1">
                    <a:lumMod val="65000"/>
                  </a:schemeClr>
                </a:solidFill>
              </a:rPr>
              <a:t>Neul</a:t>
            </a:r>
            <a:r>
              <a:rPr lang="en-US" sz="1200" dirty="0">
                <a:solidFill>
                  <a:schemeClr val="bg1">
                    <a:lumMod val="65000"/>
                  </a:schemeClr>
                </a:solidFill>
              </a:rPr>
              <a:t> JL, et al. </a:t>
            </a:r>
            <a:r>
              <a:rPr lang="en-US" sz="1200" i="1" dirty="0">
                <a:solidFill>
                  <a:schemeClr val="bg1">
                    <a:lumMod val="65000"/>
                  </a:schemeClr>
                </a:solidFill>
              </a:rPr>
              <a:t>Ann Neurol. </a:t>
            </a:r>
            <a:r>
              <a:rPr lang="en-US" sz="1200" dirty="0">
                <a:solidFill>
                  <a:schemeClr val="bg1">
                    <a:lumMod val="65000"/>
                  </a:schemeClr>
                </a:solidFill>
              </a:rPr>
              <a:t>2010;68:944-50.</a:t>
            </a:r>
          </a:p>
        </p:txBody>
      </p:sp>
    </p:spTree>
    <p:extLst>
      <p:ext uri="{BB962C8B-B14F-4D97-AF65-F5344CB8AC3E}">
        <p14:creationId xmlns:p14="http://schemas.microsoft.com/office/powerpoint/2010/main" val="29409609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B305BAD5-B70C-DBD3-DEF1-9B17C747553A}"/>
              </a:ext>
            </a:extLst>
          </p:cNvPr>
          <p:cNvSpPr>
            <a:spLocks noGrp="1"/>
          </p:cNvSpPr>
          <p:nvPr>
            <p:ph type="body" idx="1"/>
          </p:nvPr>
        </p:nvSpPr>
        <p:spPr>
          <a:xfrm>
            <a:off x="609601" y="1459896"/>
            <a:ext cx="6315181" cy="651538"/>
          </a:xfrm>
        </p:spPr>
        <p:txBody>
          <a:bodyPr>
            <a:noAutofit/>
          </a:bodyPr>
          <a:lstStyle/>
          <a:p>
            <a:r>
              <a:rPr lang="en-US" altLang="en-US" sz="2800" dirty="0"/>
              <a:t>Arrest of developmental progress</a:t>
            </a:r>
          </a:p>
        </p:txBody>
      </p:sp>
      <p:sp>
        <p:nvSpPr>
          <p:cNvPr id="6" name="Content Placeholder 5">
            <a:extLst>
              <a:ext uri="{FF2B5EF4-FFF2-40B4-BE49-F238E27FC236}">
                <a16:creationId xmlns:a16="http://schemas.microsoft.com/office/drawing/2014/main" id="{B4FB5194-94E1-3BC8-C871-CF37897E6ECE}"/>
              </a:ext>
            </a:extLst>
          </p:cNvPr>
          <p:cNvSpPr>
            <a:spLocks noGrp="1"/>
          </p:cNvSpPr>
          <p:nvPr>
            <p:ph sz="half" idx="2"/>
          </p:nvPr>
        </p:nvSpPr>
        <p:spPr>
          <a:xfrm>
            <a:off x="609601" y="2186248"/>
            <a:ext cx="4969266" cy="3882042"/>
          </a:xfrm>
        </p:spPr>
        <p:txBody>
          <a:bodyPr>
            <a:normAutofit/>
          </a:bodyPr>
          <a:lstStyle/>
          <a:p>
            <a:r>
              <a:rPr lang="en-US" altLang="en-US" sz="2800" b="1" dirty="0"/>
              <a:t>Early infancy: </a:t>
            </a:r>
            <a:br>
              <a:rPr lang="en-US" altLang="en-US" sz="2800" dirty="0"/>
            </a:br>
            <a:r>
              <a:rPr lang="en-US" altLang="en-US" sz="2800" dirty="0"/>
              <a:t>Apparently normal; may have abnormal deceleration in head growth; may appear to sleep “too good”</a:t>
            </a:r>
          </a:p>
          <a:p>
            <a:endParaRPr lang="en-US" sz="2800" dirty="0"/>
          </a:p>
        </p:txBody>
      </p:sp>
      <p:sp>
        <p:nvSpPr>
          <p:cNvPr id="10" name="Content Placeholder 9">
            <a:extLst>
              <a:ext uri="{FF2B5EF4-FFF2-40B4-BE49-F238E27FC236}">
                <a16:creationId xmlns:a16="http://schemas.microsoft.com/office/drawing/2014/main" id="{F0C14CE0-8C88-9733-33F4-32D3C78B956C}"/>
              </a:ext>
            </a:extLst>
          </p:cNvPr>
          <p:cNvSpPr>
            <a:spLocks noGrp="1"/>
          </p:cNvSpPr>
          <p:nvPr>
            <p:ph sz="quarter" idx="4"/>
          </p:nvPr>
        </p:nvSpPr>
        <p:spPr>
          <a:xfrm>
            <a:off x="5981700" y="2186248"/>
            <a:ext cx="5183188" cy="3882042"/>
          </a:xfrm>
        </p:spPr>
        <p:txBody>
          <a:bodyPr>
            <a:normAutofit/>
          </a:bodyPr>
          <a:lstStyle/>
          <a:p>
            <a:pPr>
              <a:buClr>
                <a:schemeClr val="accent2"/>
              </a:buClr>
            </a:pPr>
            <a:r>
              <a:rPr lang="en-US" altLang="en-US" sz="2800" b="1" dirty="0"/>
              <a:t>6-18 months: </a:t>
            </a:r>
            <a:br>
              <a:rPr lang="en-US" altLang="en-US" sz="2800" dirty="0"/>
            </a:br>
            <a:r>
              <a:rPr lang="en-US" altLang="en-US" sz="2800" dirty="0"/>
              <a:t>May be slow with sitting, playing with toys or finger feeding; combat crawl or shuffling on bottom</a:t>
            </a:r>
          </a:p>
          <a:p>
            <a:pPr>
              <a:buClr>
                <a:schemeClr val="accent2"/>
              </a:buClr>
            </a:pPr>
            <a:r>
              <a:rPr lang="en-US" sz="2800" dirty="0"/>
              <a:t>Hand stereotypies may begin</a:t>
            </a:r>
          </a:p>
          <a:p>
            <a:endParaRPr lang="en-US" sz="2800" dirty="0"/>
          </a:p>
        </p:txBody>
      </p:sp>
      <p:sp>
        <p:nvSpPr>
          <p:cNvPr id="20483" name="Title 4">
            <a:extLst>
              <a:ext uri="{FF2B5EF4-FFF2-40B4-BE49-F238E27FC236}">
                <a16:creationId xmlns:a16="http://schemas.microsoft.com/office/drawing/2014/main" id="{5A3B0A39-F82B-6D17-D6B1-D64E360608B5}"/>
              </a:ext>
            </a:extLst>
          </p:cNvPr>
          <p:cNvSpPr>
            <a:spLocks noGrp="1"/>
          </p:cNvSpPr>
          <p:nvPr>
            <p:ph type="title"/>
          </p:nvPr>
        </p:nvSpPr>
        <p:spPr/>
        <p:txBody>
          <a:bodyPr/>
          <a:lstStyle/>
          <a:p>
            <a:r>
              <a:rPr lang="en-US" altLang="en-US" dirty="0"/>
              <a:t>How Rett Syndrome Evolves</a:t>
            </a:r>
          </a:p>
        </p:txBody>
      </p:sp>
    </p:spTree>
    <p:extLst>
      <p:ext uri="{BB962C8B-B14F-4D97-AF65-F5344CB8AC3E}">
        <p14:creationId xmlns:p14="http://schemas.microsoft.com/office/powerpoint/2010/main" val="2238924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0F3511A-C464-2634-76B9-D82470CE6223}"/>
              </a:ext>
            </a:extLst>
          </p:cNvPr>
          <p:cNvSpPr>
            <a:spLocks noGrp="1"/>
          </p:cNvSpPr>
          <p:nvPr>
            <p:ph type="body" idx="1"/>
          </p:nvPr>
        </p:nvSpPr>
        <p:spPr/>
        <p:txBody>
          <a:bodyPr>
            <a:normAutofit/>
          </a:bodyPr>
          <a:lstStyle/>
          <a:p>
            <a:r>
              <a:rPr lang="en-US" altLang="en-US" sz="2800" dirty="0"/>
              <a:t>Regression of learned skills</a:t>
            </a:r>
          </a:p>
        </p:txBody>
      </p:sp>
      <p:sp>
        <p:nvSpPr>
          <p:cNvPr id="6" name="Content Placeholder 5">
            <a:extLst>
              <a:ext uri="{FF2B5EF4-FFF2-40B4-BE49-F238E27FC236}">
                <a16:creationId xmlns:a16="http://schemas.microsoft.com/office/drawing/2014/main" id="{F320EEE9-1D1F-280E-0A23-9E6524DFE273}"/>
              </a:ext>
            </a:extLst>
          </p:cNvPr>
          <p:cNvSpPr>
            <a:spLocks noGrp="1"/>
          </p:cNvSpPr>
          <p:nvPr>
            <p:ph sz="half" idx="2"/>
          </p:nvPr>
        </p:nvSpPr>
        <p:spPr/>
        <p:txBody>
          <a:bodyPr/>
          <a:lstStyle/>
          <a:p>
            <a:r>
              <a:rPr lang="en-US" altLang="en-US" sz="2800" dirty="0"/>
              <a:t>Partial or complete loss of finger skills and babbling/ forming words; delayed or absent walking; active hand stereotypies</a:t>
            </a:r>
          </a:p>
          <a:p>
            <a:endParaRPr lang="en-US" sz="2800" dirty="0"/>
          </a:p>
        </p:txBody>
      </p:sp>
      <p:sp>
        <p:nvSpPr>
          <p:cNvPr id="10" name="Content Placeholder 9">
            <a:extLst>
              <a:ext uri="{FF2B5EF4-FFF2-40B4-BE49-F238E27FC236}">
                <a16:creationId xmlns:a16="http://schemas.microsoft.com/office/drawing/2014/main" id="{D4E6229A-3BCB-5BE4-47FE-225042C8208D}"/>
              </a:ext>
            </a:extLst>
          </p:cNvPr>
          <p:cNvSpPr>
            <a:spLocks noGrp="1"/>
          </p:cNvSpPr>
          <p:nvPr>
            <p:ph sz="quarter" idx="4"/>
          </p:nvPr>
        </p:nvSpPr>
        <p:spPr>
          <a:xfrm>
            <a:off x="5942013" y="2111434"/>
            <a:ext cx="5256818" cy="3956856"/>
          </a:xfrm>
        </p:spPr>
        <p:txBody>
          <a:bodyPr>
            <a:normAutofit/>
          </a:bodyPr>
          <a:lstStyle/>
          <a:p>
            <a:pPr>
              <a:buClr>
                <a:schemeClr val="accent2"/>
              </a:buClr>
            </a:pPr>
            <a:r>
              <a:rPr lang="en-US" altLang="en-US" sz="2800" dirty="0"/>
              <a:t>May be less interactive or appear “autistic”; in another world</a:t>
            </a:r>
          </a:p>
          <a:p>
            <a:pPr>
              <a:buClr>
                <a:schemeClr val="accent2"/>
              </a:buClr>
            </a:pPr>
            <a:r>
              <a:rPr lang="en-US" altLang="en-US" sz="2800" dirty="0"/>
              <a:t>Seizures or abnormal breathing is rarely observed</a:t>
            </a:r>
            <a:endParaRPr lang="en-US" sz="2800" dirty="0"/>
          </a:p>
          <a:p>
            <a:endParaRPr lang="en-US" sz="2800" dirty="0"/>
          </a:p>
        </p:txBody>
      </p:sp>
      <p:sp>
        <p:nvSpPr>
          <p:cNvPr id="21507" name="Title 4">
            <a:extLst>
              <a:ext uri="{FF2B5EF4-FFF2-40B4-BE49-F238E27FC236}">
                <a16:creationId xmlns:a16="http://schemas.microsoft.com/office/drawing/2014/main" id="{C0742772-343A-9056-E479-7BD5B716D402}"/>
              </a:ext>
            </a:extLst>
          </p:cNvPr>
          <p:cNvSpPr>
            <a:spLocks noGrp="1"/>
          </p:cNvSpPr>
          <p:nvPr>
            <p:ph type="title"/>
          </p:nvPr>
        </p:nvSpPr>
        <p:spPr/>
        <p:txBody>
          <a:bodyPr/>
          <a:lstStyle/>
          <a:p>
            <a:r>
              <a:rPr lang="en-US" altLang="en-US"/>
              <a:t>How Rett Syndrome Evolves</a:t>
            </a:r>
          </a:p>
        </p:txBody>
      </p:sp>
    </p:spTree>
    <p:extLst>
      <p:ext uri="{BB962C8B-B14F-4D97-AF65-F5344CB8AC3E}">
        <p14:creationId xmlns:p14="http://schemas.microsoft.com/office/powerpoint/2010/main" val="1151676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AE6C39F-30C3-9756-90A6-7500A0C10E86}"/>
              </a:ext>
            </a:extLst>
          </p:cNvPr>
          <p:cNvSpPr>
            <a:spLocks noGrp="1"/>
          </p:cNvSpPr>
          <p:nvPr>
            <p:ph type="body" idx="1"/>
          </p:nvPr>
        </p:nvSpPr>
        <p:spPr/>
        <p:txBody>
          <a:bodyPr>
            <a:normAutofit/>
          </a:bodyPr>
          <a:lstStyle/>
          <a:p>
            <a:r>
              <a:rPr lang="en-US" altLang="en-US" sz="2800" dirty="0"/>
              <a:t>Post-regression period</a:t>
            </a:r>
          </a:p>
        </p:txBody>
      </p:sp>
      <p:sp>
        <p:nvSpPr>
          <p:cNvPr id="6" name="Content Placeholder 5">
            <a:extLst>
              <a:ext uri="{FF2B5EF4-FFF2-40B4-BE49-F238E27FC236}">
                <a16:creationId xmlns:a16="http://schemas.microsoft.com/office/drawing/2014/main" id="{6C0B29EB-111D-D37D-3F51-2D192406A9BE}"/>
              </a:ext>
            </a:extLst>
          </p:cNvPr>
          <p:cNvSpPr>
            <a:spLocks noGrp="1"/>
          </p:cNvSpPr>
          <p:nvPr>
            <p:ph sz="half" idx="2"/>
          </p:nvPr>
        </p:nvSpPr>
        <p:spPr>
          <a:xfrm>
            <a:off x="609601" y="2111434"/>
            <a:ext cx="5157787" cy="3956856"/>
          </a:xfrm>
        </p:spPr>
        <p:txBody>
          <a:bodyPr>
            <a:normAutofit/>
          </a:bodyPr>
          <a:lstStyle/>
          <a:p>
            <a:r>
              <a:rPr lang="en-US" altLang="en-US" sz="2800" dirty="0"/>
              <a:t>Improved eye contact and interaction: emergence from uninterested phase</a:t>
            </a:r>
          </a:p>
          <a:p>
            <a:r>
              <a:rPr lang="en-US" altLang="en-US" sz="2800" dirty="0"/>
              <a:t>Increase in seizures, abnormal breathing patterns, slowing of growth</a:t>
            </a:r>
          </a:p>
          <a:p>
            <a:endParaRPr lang="en-US" sz="2800" dirty="0"/>
          </a:p>
        </p:txBody>
      </p:sp>
      <p:sp>
        <p:nvSpPr>
          <p:cNvPr id="10" name="Content Placeholder 9">
            <a:extLst>
              <a:ext uri="{FF2B5EF4-FFF2-40B4-BE49-F238E27FC236}">
                <a16:creationId xmlns:a16="http://schemas.microsoft.com/office/drawing/2014/main" id="{C4EE2570-CC26-7FA6-AD4F-5DBA3A345B9D}"/>
              </a:ext>
            </a:extLst>
          </p:cNvPr>
          <p:cNvSpPr>
            <a:spLocks noGrp="1"/>
          </p:cNvSpPr>
          <p:nvPr>
            <p:ph sz="quarter" idx="4"/>
          </p:nvPr>
        </p:nvSpPr>
        <p:spPr>
          <a:xfrm>
            <a:off x="5942013" y="2111434"/>
            <a:ext cx="5246544" cy="3956856"/>
          </a:xfrm>
        </p:spPr>
        <p:txBody>
          <a:bodyPr>
            <a:normAutofit/>
          </a:bodyPr>
          <a:lstStyle/>
          <a:p>
            <a:pPr>
              <a:buClr>
                <a:schemeClr val="accent2"/>
              </a:buClr>
            </a:pPr>
            <a:r>
              <a:rPr lang="en-US" altLang="en-US" sz="2800" dirty="0"/>
              <a:t>Gradual slowing of ambulation</a:t>
            </a:r>
          </a:p>
          <a:p>
            <a:pPr>
              <a:buClr>
                <a:schemeClr val="accent2"/>
              </a:buClr>
            </a:pPr>
            <a:r>
              <a:rPr lang="en-US" altLang="en-US" sz="2800" dirty="0"/>
              <a:t>Scoliosis may develop, especially if not walking; poor feeding pattern</a:t>
            </a:r>
          </a:p>
          <a:p>
            <a:pPr>
              <a:buClr>
                <a:schemeClr val="accent2"/>
              </a:buClr>
            </a:pPr>
            <a:r>
              <a:rPr lang="en-US" sz="2800" dirty="0"/>
              <a:t>Premature puberty</a:t>
            </a:r>
          </a:p>
          <a:p>
            <a:endParaRPr lang="en-US" sz="2800" dirty="0"/>
          </a:p>
        </p:txBody>
      </p:sp>
      <p:sp>
        <p:nvSpPr>
          <p:cNvPr id="22531" name="Title 4">
            <a:extLst>
              <a:ext uri="{FF2B5EF4-FFF2-40B4-BE49-F238E27FC236}">
                <a16:creationId xmlns:a16="http://schemas.microsoft.com/office/drawing/2014/main" id="{BF6EE526-001F-14A2-FA44-579CD82847A3}"/>
              </a:ext>
            </a:extLst>
          </p:cNvPr>
          <p:cNvSpPr>
            <a:spLocks noGrp="1"/>
          </p:cNvSpPr>
          <p:nvPr>
            <p:ph type="title"/>
          </p:nvPr>
        </p:nvSpPr>
        <p:spPr/>
        <p:txBody>
          <a:bodyPr/>
          <a:lstStyle/>
          <a:p>
            <a:r>
              <a:rPr lang="en-US" altLang="en-US"/>
              <a:t>How Rett Syndrome Evolves</a:t>
            </a:r>
          </a:p>
        </p:txBody>
      </p:sp>
    </p:spTree>
    <p:extLst>
      <p:ext uri="{BB962C8B-B14F-4D97-AF65-F5344CB8AC3E}">
        <p14:creationId xmlns:p14="http://schemas.microsoft.com/office/powerpoint/2010/main" val="3713275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65EDBF3-0733-9C30-CF36-E07EB4A9CB95}"/>
              </a:ext>
            </a:extLst>
          </p:cNvPr>
          <p:cNvSpPr>
            <a:spLocks noGrp="1"/>
          </p:cNvSpPr>
          <p:nvPr>
            <p:ph type="body" idx="1"/>
          </p:nvPr>
        </p:nvSpPr>
        <p:spPr/>
        <p:txBody>
          <a:bodyPr>
            <a:normAutofit/>
          </a:bodyPr>
          <a:lstStyle/>
          <a:p>
            <a:r>
              <a:rPr lang="en-US" altLang="en-US" sz="2800" dirty="0"/>
              <a:t>Late motor decline</a:t>
            </a:r>
          </a:p>
        </p:txBody>
      </p:sp>
      <p:sp>
        <p:nvSpPr>
          <p:cNvPr id="6" name="Content Placeholder 5">
            <a:extLst>
              <a:ext uri="{FF2B5EF4-FFF2-40B4-BE49-F238E27FC236}">
                <a16:creationId xmlns:a16="http://schemas.microsoft.com/office/drawing/2014/main" id="{DAF1BE2E-D5FA-F9FC-5C34-76A00B9700E0}"/>
              </a:ext>
            </a:extLst>
          </p:cNvPr>
          <p:cNvSpPr>
            <a:spLocks noGrp="1"/>
          </p:cNvSpPr>
          <p:nvPr>
            <p:ph sz="half" idx="2"/>
          </p:nvPr>
        </p:nvSpPr>
        <p:spPr>
          <a:xfrm>
            <a:off x="609601" y="2111434"/>
            <a:ext cx="5020637" cy="3956856"/>
          </a:xfrm>
        </p:spPr>
        <p:txBody>
          <a:bodyPr/>
          <a:lstStyle/>
          <a:p>
            <a:r>
              <a:rPr lang="en-US" altLang="en-US" sz="2800" dirty="0"/>
              <a:t>Gradual increase in muscle tone and rigidity – may mimic parkinsonism</a:t>
            </a:r>
          </a:p>
          <a:p>
            <a:r>
              <a:rPr lang="en-US" sz="2800" dirty="0"/>
              <a:t>Other motor features: dystonia, slowing, contractures</a:t>
            </a:r>
          </a:p>
          <a:p>
            <a:endParaRPr lang="en-US" sz="2800" dirty="0"/>
          </a:p>
        </p:txBody>
      </p:sp>
      <p:sp>
        <p:nvSpPr>
          <p:cNvPr id="10" name="Content Placeholder 9">
            <a:extLst>
              <a:ext uri="{FF2B5EF4-FFF2-40B4-BE49-F238E27FC236}">
                <a16:creationId xmlns:a16="http://schemas.microsoft.com/office/drawing/2014/main" id="{D9052986-068D-E779-8D93-5E57FC21BAA6}"/>
              </a:ext>
            </a:extLst>
          </p:cNvPr>
          <p:cNvSpPr>
            <a:spLocks noGrp="1"/>
          </p:cNvSpPr>
          <p:nvPr>
            <p:ph sz="quarter" idx="4"/>
          </p:nvPr>
        </p:nvSpPr>
        <p:spPr/>
        <p:txBody>
          <a:bodyPr>
            <a:normAutofit/>
          </a:bodyPr>
          <a:lstStyle/>
          <a:p>
            <a:pPr>
              <a:buClr>
                <a:schemeClr val="accent2"/>
              </a:buClr>
            </a:pPr>
            <a:r>
              <a:rPr lang="en-US" sz="2800" dirty="0"/>
              <a:t>Seizures and breathing abnormalities may diminish</a:t>
            </a:r>
          </a:p>
          <a:p>
            <a:pPr>
              <a:buClr>
                <a:schemeClr val="accent2"/>
              </a:buClr>
            </a:pPr>
            <a:r>
              <a:rPr lang="en-US" sz="2800" dirty="0"/>
              <a:t>Remain alert, interactive, happy</a:t>
            </a:r>
          </a:p>
          <a:p>
            <a:endParaRPr lang="en-US" sz="2800" dirty="0"/>
          </a:p>
        </p:txBody>
      </p:sp>
      <p:sp>
        <p:nvSpPr>
          <p:cNvPr id="23555" name="Title 4">
            <a:extLst>
              <a:ext uri="{FF2B5EF4-FFF2-40B4-BE49-F238E27FC236}">
                <a16:creationId xmlns:a16="http://schemas.microsoft.com/office/drawing/2014/main" id="{19464CF2-460A-A96C-8176-E3913D0108C8}"/>
              </a:ext>
            </a:extLst>
          </p:cNvPr>
          <p:cNvSpPr>
            <a:spLocks noGrp="1"/>
          </p:cNvSpPr>
          <p:nvPr>
            <p:ph type="title"/>
          </p:nvPr>
        </p:nvSpPr>
        <p:spPr/>
        <p:txBody>
          <a:bodyPr/>
          <a:lstStyle/>
          <a:p>
            <a:r>
              <a:rPr lang="en-US" altLang="en-US"/>
              <a:t>How Rett Syndrome Evolves</a:t>
            </a:r>
          </a:p>
        </p:txBody>
      </p:sp>
    </p:spTree>
    <p:extLst>
      <p:ext uri="{BB962C8B-B14F-4D97-AF65-F5344CB8AC3E}">
        <p14:creationId xmlns:p14="http://schemas.microsoft.com/office/powerpoint/2010/main" val="2599193519"/>
      </p:ext>
    </p:extLst>
  </p:cSld>
  <p:clrMapOvr>
    <a:masterClrMapping/>
  </p:clrMapOvr>
</p:sld>
</file>

<file path=ppt/theme/theme1.xml><?xml version="1.0" encoding="utf-8"?>
<a:theme xmlns:a="http://schemas.openxmlformats.org/drawingml/2006/main" name="Neurology2023">
  <a:themeElements>
    <a:clrScheme name="NeuroPsych23">
      <a:dk1>
        <a:srgbClr val="3F3F3F"/>
      </a:dk1>
      <a:lt1>
        <a:srgbClr val="FFFFFF"/>
      </a:lt1>
      <a:dk2>
        <a:srgbClr val="5E5E5E"/>
      </a:dk2>
      <a:lt2>
        <a:srgbClr val="FFFFFF"/>
      </a:lt2>
      <a:accent1>
        <a:srgbClr val="2B407E"/>
      </a:accent1>
      <a:accent2>
        <a:srgbClr val="A84657"/>
      </a:accent2>
      <a:accent3>
        <a:srgbClr val="98E9ED"/>
      </a:accent3>
      <a:accent4>
        <a:srgbClr val="8589A7"/>
      </a:accent4>
      <a:accent5>
        <a:srgbClr val="642C50"/>
      </a:accent5>
      <a:accent6>
        <a:srgbClr val="1D224C"/>
      </a:accent6>
      <a:hlink>
        <a:srgbClr val="3500FF"/>
      </a:hlink>
      <a:folHlink>
        <a:srgbClr val="9C266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urology2023" id="{6B2DFC96-7B20-6A45-8521-B7802BE8BE55}" vid="{48BB2579-8D5B-E643-8D3E-498541DF600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Neurology2023</Template>
  <TotalTime>1529</TotalTime>
  <Words>788</Words>
  <Application>Microsoft Macintosh PowerPoint</Application>
  <PresentationFormat>Widescreen</PresentationFormat>
  <Paragraphs>79</Paragraphs>
  <Slides>11</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Arial</vt:lpstr>
      <vt:lpstr>Calibri</vt:lpstr>
      <vt:lpstr>Calibri Light</vt:lpstr>
      <vt:lpstr>Century Gothic</vt:lpstr>
      <vt:lpstr>Trebuchet MS</vt:lpstr>
      <vt:lpstr>Neurology2023</vt:lpstr>
      <vt:lpstr>Office Theme</vt:lpstr>
      <vt:lpstr>Compassionate Communication:  Keeping the Patient and Family Informed Throughout the Patient’s Journey Through the Four Stages With Rett Syndrome</vt:lpstr>
      <vt:lpstr>Disclaimer</vt:lpstr>
      <vt:lpstr>PowerPoint Presentation</vt:lpstr>
      <vt:lpstr>Rett Syndrome Is </vt:lpstr>
      <vt:lpstr>Rett Syndrome Clinical Criteria</vt:lpstr>
      <vt:lpstr>How Rett Syndrome Evolves</vt:lpstr>
      <vt:lpstr>How Rett Syndrome Evolves</vt:lpstr>
      <vt:lpstr>How Rett Syndrome Evolves</vt:lpstr>
      <vt:lpstr>How Rett Syndrome Evolves</vt:lpstr>
      <vt:lpstr>Natural History of Rett Syndrome</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Microsoft Office User</dc:creator>
  <cp:keywords/>
  <dc:description/>
  <cp:lastModifiedBy>Moriah Diethorn</cp:lastModifiedBy>
  <cp:revision>9</cp:revision>
  <cp:lastPrinted>2023-02-11T00:53:38Z</cp:lastPrinted>
  <dcterms:created xsi:type="dcterms:W3CDTF">2023-02-11T00:50:27Z</dcterms:created>
  <dcterms:modified xsi:type="dcterms:W3CDTF">2023-05-05T16:53:58Z</dcterms:modified>
  <cp:category/>
</cp:coreProperties>
</file>