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3" r:id="rId3"/>
  </p:sldMasterIdLst>
  <p:notesMasterIdLst>
    <p:notesMasterId r:id="rId13"/>
  </p:notesMasterIdLst>
  <p:sldIdLst>
    <p:sldId id="1278" r:id="rId4"/>
    <p:sldId id="256" r:id="rId5"/>
    <p:sldId id="265" r:id="rId6"/>
    <p:sldId id="2134960371" r:id="rId7"/>
    <p:sldId id="2134960372" r:id="rId8"/>
    <p:sldId id="2134960352" r:id="rId9"/>
    <p:sldId id="2134960369" r:id="rId10"/>
    <p:sldId id="2134960370"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63AE7-7D11-14C5-2D81-1A3140ED1E86}" name="Prerna Poojary" initials="PP" userId="wl8MeuTTky20EzXPuPILxaFEBkYWYd2kSaNWbxx5Y/Q="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D2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150"/>
  </p:normalViewPr>
  <p:slideViewPr>
    <p:cSldViewPr snapToGrid="0">
      <p:cViewPr varScale="1">
        <p:scale>
          <a:sx n="116" d="100"/>
          <a:sy n="116"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5E007-5835-D941-8EFD-338668AE350C}"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3960-5907-8445-B834-9CAC92CE4B4F}" type="slidenum">
              <a:rPr lang="en-US" smtClean="0"/>
              <a:t>‹#›</a:t>
            </a:fld>
            <a:endParaRPr lang="en-US"/>
          </a:p>
        </p:txBody>
      </p:sp>
    </p:spTree>
    <p:extLst>
      <p:ext uri="{BB962C8B-B14F-4D97-AF65-F5344CB8AC3E}">
        <p14:creationId xmlns:p14="http://schemas.microsoft.com/office/powerpoint/2010/main" val="24937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1</a:t>
            </a:fld>
            <a:endParaRPr lang="en-US" altLang="x-none"/>
          </a:p>
        </p:txBody>
      </p:sp>
    </p:spTree>
    <p:extLst>
      <p:ext uri="{BB962C8B-B14F-4D97-AF65-F5344CB8AC3E}">
        <p14:creationId xmlns:p14="http://schemas.microsoft.com/office/powerpoint/2010/main" val="69889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4</a:t>
            </a:fld>
            <a:endParaRPr lang="en-US" altLang="x-none"/>
          </a:p>
        </p:txBody>
      </p:sp>
    </p:spTree>
    <p:extLst>
      <p:ext uri="{BB962C8B-B14F-4D97-AF65-F5344CB8AC3E}">
        <p14:creationId xmlns:p14="http://schemas.microsoft.com/office/powerpoint/2010/main" val="342996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5</a:t>
            </a:fld>
            <a:endParaRPr lang="en-US" altLang="x-none"/>
          </a:p>
        </p:txBody>
      </p:sp>
    </p:spTree>
    <p:extLst>
      <p:ext uri="{BB962C8B-B14F-4D97-AF65-F5344CB8AC3E}">
        <p14:creationId xmlns:p14="http://schemas.microsoft.com/office/powerpoint/2010/main" val="79290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9B184C-46C6-8B45-B4CC-B48631808110}" type="slidenum">
              <a:rPr lang="en-US" altLang="x-none" smtClean="0"/>
              <a:pPr>
                <a:defRPr/>
              </a:pPr>
              <a:t>6</a:t>
            </a:fld>
            <a:endParaRPr lang="en-US" altLang="x-none"/>
          </a:p>
        </p:txBody>
      </p:sp>
    </p:spTree>
    <p:extLst>
      <p:ext uri="{BB962C8B-B14F-4D97-AF65-F5344CB8AC3E}">
        <p14:creationId xmlns:p14="http://schemas.microsoft.com/office/powerpoint/2010/main" val="74038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3913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6832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44BF-71C6-9A48-B0A4-3EFD51FAC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07EFE-7CD5-6E41-96C8-60A5AD81CFB6}"/>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F15CE4-493A-DC4A-8742-CACC53FFD773}"/>
              </a:ext>
            </a:extLst>
          </p:cNvPr>
          <p:cNvSpPr>
            <a:spLocks noGrp="1"/>
          </p:cNvSpPr>
          <p:nvPr>
            <p:ph type="dt" sz="half" idx="10"/>
          </p:nvPr>
        </p:nvSpPr>
        <p:spPr/>
        <p:txBody>
          <a:bodyPr/>
          <a:lstStyle/>
          <a:p>
            <a:fld id="{A7FE64DA-CE44-D942-A803-1ED767068712}" type="datetimeFigureOut">
              <a:rPr lang="en-US" smtClean="0"/>
              <a:t>5/24/23</a:t>
            </a:fld>
            <a:endParaRPr lang="en-US"/>
          </a:p>
        </p:txBody>
      </p:sp>
      <p:sp>
        <p:nvSpPr>
          <p:cNvPr id="5" name="Footer Placeholder 4">
            <a:extLst>
              <a:ext uri="{FF2B5EF4-FFF2-40B4-BE49-F238E27FC236}">
                <a16:creationId xmlns:a16="http://schemas.microsoft.com/office/drawing/2014/main" id="{189372B8-0CA8-334E-AC34-BF283395C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09573-A7E2-0D4A-8ECE-0EE7348649F9}"/>
              </a:ext>
            </a:extLst>
          </p:cNvPr>
          <p:cNvSpPr>
            <a:spLocks noGrp="1"/>
          </p:cNvSpPr>
          <p:nvPr>
            <p:ph type="sldNum" sz="quarter" idx="12"/>
          </p:nvPr>
        </p:nvSpPr>
        <p:spPr/>
        <p:txBody>
          <a:bodyPr/>
          <a:lstStyle/>
          <a:p>
            <a:fld id="{1B073BE0-54BB-B548-A62F-08058261A17C}" type="slidenum">
              <a:rPr lang="en-US" smtClean="0"/>
              <a:t>‹#›</a:t>
            </a:fld>
            <a:endParaRPr lang="en-US"/>
          </a:p>
        </p:txBody>
      </p:sp>
    </p:spTree>
    <p:extLst>
      <p:ext uri="{BB962C8B-B14F-4D97-AF65-F5344CB8AC3E}">
        <p14:creationId xmlns:p14="http://schemas.microsoft.com/office/powerpoint/2010/main" val="259747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8639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2463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8317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327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06816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23594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26993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7235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20919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34358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3639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779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98671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62640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1933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42888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9319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2518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3014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3579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4978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5551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199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743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7908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3338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29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0407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4759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0864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487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179826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30"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2816-E96F-24AC-8FFC-1670A5ECA50C}"/>
              </a:ext>
            </a:extLst>
          </p:cNvPr>
          <p:cNvSpPr>
            <a:spLocks noGrp="1"/>
          </p:cNvSpPr>
          <p:nvPr>
            <p:ph type="title"/>
          </p:nvPr>
        </p:nvSpPr>
        <p:spPr>
          <a:xfrm>
            <a:off x="609600" y="1709738"/>
            <a:ext cx="9473852" cy="2852737"/>
          </a:xfrm>
        </p:spPr>
        <p:txBody>
          <a:bodyPr>
            <a:normAutofit/>
          </a:bodyPr>
          <a:lstStyle/>
          <a:p>
            <a:r>
              <a:rPr lang="en-US" dirty="0"/>
              <a:t>Case Study: Relatively Late Diagnosis &amp; Management of Rett Syndrome</a:t>
            </a:r>
          </a:p>
        </p:txBody>
      </p:sp>
      <p:sp>
        <p:nvSpPr>
          <p:cNvPr id="3" name="Text Placeholder 2">
            <a:extLst>
              <a:ext uri="{FF2B5EF4-FFF2-40B4-BE49-F238E27FC236}">
                <a16:creationId xmlns:a16="http://schemas.microsoft.com/office/drawing/2014/main" id="{98FBD6C0-CB2C-3AF0-F864-FDCDB03DF393}"/>
              </a:ext>
            </a:extLst>
          </p:cNvPr>
          <p:cNvSpPr>
            <a:spLocks noGrp="1"/>
          </p:cNvSpPr>
          <p:nvPr>
            <p:ph type="body" idx="1"/>
          </p:nvPr>
        </p:nvSpPr>
        <p:spPr>
          <a:xfrm>
            <a:off x="609600" y="4589463"/>
            <a:ext cx="10515600" cy="1736181"/>
          </a:xfrm>
        </p:spPr>
        <p:txBody>
          <a:bodyPr>
            <a:normAutofit fontScale="70000" lnSpcReduction="20000"/>
          </a:bodyPr>
          <a:lstStyle/>
          <a:p>
            <a:r>
              <a:rPr lang="en-US" altLang="en-US" dirty="0"/>
              <a:t>Jeffrey L. </a:t>
            </a:r>
            <a:r>
              <a:rPr lang="en-US" altLang="en-US" dirty="0" err="1"/>
              <a:t>Neul</a:t>
            </a:r>
            <a:r>
              <a:rPr lang="en-US" altLang="en-US" dirty="0"/>
              <a:t>, MD, PhD</a:t>
            </a:r>
          </a:p>
          <a:p>
            <a:r>
              <a:rPr lang="en-US" altLang="en-US" dirty="0"/>
              <a:t>Director, Vanderbilt Kennedy Center</a:t>
            </a:r>
          </a:p>
          <a:p>
            <a:r>
              <a:rPr lang="en-US" altLang="en-US" dirty="0"/>
              <a:t>Annette Schaffer </a:t>
            </a:r>
            <a:r>
              <a:rPr lang="en-US" altLang="en-US" dirty="0" err="1"/>
              <a:t>Eskind</a:t>
            </a:r>
            <a:r>
              <a:rPr lang="en-US" altLang="en-US" dirty="0"/>
              <a:t> Professor</a:t>
            </a:r>
          </a:p>
          <a:p>
            <a:r>
              <a:rPr lang="en-US" altLang="en-US" dirty="0"/>
              <a:t>Department of Pediatrics</a:t>
            </a:r>
          </a:p>
          <a:p>
            <a:r>
              <a:rPr lang="en-US" altLang="en-US" dirty="0"/>
              <a:t>Vanderbilt University Medical Center</a:t>
            </a:r>
          </a:p>
          <a:p>
            <a:r>
              <a:rPr lang="en-US" altLang="en-US" dirty="0"/>
              <a:t>Nashville, TN</a:t>
            </a:r>
          </a:p>
        </p:txBody>
      </p:sp>
    </p:spTree>
    <p:extLst>
      <p:ext uri="{BB962C8B-B14F-4D97-AF65-F5344CB8AC3E}">
        <p14:creationId xmlns:p14="http://schemas.microsoft.com/office/powerpoint/2010/main" val="37004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a:t>
            </a:r>
            <a:r>
              <a:rPr lang="en-US" sz="1600" dirty="0">
                <a:solidFill>
                  <a:srgbClr val="3F3F3F"/>
                </a:solidFill>
                <a:latin typeface="Arial" panose="020B0604020202020204"/>
              </a:rPr>
              <a:t>LLC</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New Hope for Rett Syndrome: Novel Treatment Approaches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Learn to clearly communicate information that is pertinent to the successful management of RS through each stage of the disease. enhanced patient outcomes and improvements in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ncrease</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the ability to recognize the subtle signs and symptoms of RS earlier.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the pharmacodynamics and latest efficacy and safety clinical trial data associated with FDA-approved treatment for RTT.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Educate clinicians concerning the role of interprofessional team members in optimizing collaboration and communication to ensure patients with RS receive high-quality care that leads to enhanced patient outcomes and improvements in quality of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7A1A-C0D6-D509-B346-C0DF75171C2A}"/>
              </a:ext>
            </a:extLst>
          </p:cNvPr>
          <p:cNvSpPr>
            <a:spLocks noGrp="1"/>
          </p:cNvSpPr>
          <p:nvPr>
            <p:ph type="title"/>
          </p:nvPr>
        </p:nvSpPr>
        <p:spPr>
          <a:xfrm>
            <a:off x="609600" y="199505"/>
            <a:ext cx="10744200" cy="1185577"/>
          </a:xfrm>
        </p:spPr>
        <p:txBody>
          <a:bodyPr/>
          <a:lstStyle/>
          <a:p>
            <a:r>
              <a:rPr lang="en-US" dirty="0"/>
              <a:t>Presenting Clinical Features</a:t>
            </a:r>
          </a:p>
        </p:txBody>
      </p:sp>
      <p:sp>
        <p:nvSpPr>
          <p:cNvPr id="3" name="Content Placeholder 2">
            <a:extLst>
              <a:ext uri="{FF2B5EF4-FFF2-40B4-BE49-F238E27FC236}">
                <a16:creationId xmlns:a16="http://schemas.microsoft.com/office/drawing/2014/main" id="{6A3F5049-A1AA-B565-7996-BD13C138E7CF}"/>
              </a:ext>
            </a:extLst>
          </p:cNvPr>
          <p:cNvSpPr>
            <a:spLocks noGrp="1"/>
          </p:cNvSpPr>
          <p:nvPr>
            <p:ph idx="1"/>
          </p:nvPr>
        </p:nvSpPr>
        <p:spPr>
          <a:xfrm>
            <a:off x="609600" y="1477906"/>
            <a:ext cx="10744200" cy="4722477"/>
          </a:xfrm>
        </p:spPr>
        <p:txBody>
          <a:bodyPr>
            <a:normAutofit/>
          </a:bodyPr>
          <a:lstStyle/>
          <a:p>
            <a:r>
              <a:rPr lang="en-US" dirty="0"/>
              <a:t>7-year-old girl comes to visit for neurodevelopmental concerns</a:t>
            </a:r>
          </a:p>
          <a:p>
            <a:r>
              <a:rPr lang="en-US" dirty="0"/>
              <a:t>Normal birth and delivery</a:t>
            </a:r>
          </a:p>
          <a:p>
            <a:r>
              <a:rPr lang="en-US" dirty="0"/>
              <a:t>Met normal developmental skills during early years of life:</a:t>
            </a:r>
          </a:p>
        </p:txBody>
      </p:sp>
      <p:grpSp>
        <p:nvGrpSpPr>
          <p:cNvPr id="7" name="Group 6">
            <a:extLst>
              <a:ext uri="{FF2B5EF4-FFF2-40B4-BE49-F238E27FC236}">
                <a16:creationId xmlns:a16="http://schemas.microsoft.com/office/drawing/2014/main" id="{32CA0062-2EBA-CD30-B435-0B12399D9E63}"/>
              </a:ext>
            </a:extLst>
          </p:cNvPr>
          <p:cNvGrpSpPr/>
          <p:nvPr/>
        </p:nvGrpSpPr>
        <p:grpSpPr>
          <a:xfrm>
            <a:off x="1027374" y="3078153"/>
            <a:ext cx="10326426" cy="2849278"/>
            <a:chOff x="2035055" y="2703380"/>
            <a:chExt cx="8121888" cy="2684036"/>
          </a:xfrm>
        </p:grpSpPr>
        <p:sp>
          <p:nvSpPr>
            <p:cNvPr id="8" name="Freeform 7">
              <a:extLst>
                <a:ext uri="{FF2B5EF4-FFF2-40B4-BE49-F238E27FC236}">
                  <a16:creationId xmlns:a16="http://schemas.microsoft.com/office/drawing/2014/main" id="{F48D973A-A3D0-23C2-D259-91ACC05A7BE7}"/>
                </a:ext>
              </a:extLst>
            </p:cNvPr>
            <p:cNvSpPr/>
            <p:nvPr/>
          </p:nvSpPr>
          <p:spPr>
            <a:xfrm>
              <a:off x="2035055" y="2703380"/>
              <a:ext cx="1837531" cy="716074"/>
            </a:xfrm>
            <a:custGeom>
              <a:avLst/>
              <a:gdLst>
                <a:gd name="connsiteX0" fmla="*/ 0 w 1837531"/>
                <a:gd name="connsiteY0" fmla="*/ 0 h 716074"/>
                <a:gd name="connsiteX1" fmla="*/ 1837531 w 1837531"/>
                <a:gd name="connsiteY1" fmla="*/ 0 h 716074"/>
                <a:gd name="connsiteX2" fmla="*/ 1837531 w 1837531"/>
                <a:gd name="connsiteY2" fmla="*/ 716074 h 716074"/>
                <a:gd name="connsiteX3" fmla="*/ 0 w 1837531"/>
                <a:gd name="connsiteY3" fmla="*/ 716074 h 716074"/>
                <a:gd name="connsiteX4" fmla="*/ 0 w 1837531"/>
                <a:gd name="connsiteY4" fmla="*/ 0 h 7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716074">
                  <a:moveTo>
                    <a:pt x="0" y="0"/>
                  </a:moveTo>
                  <a:lnTo>
                    <a:pt x="1837531" y="0"/>
                  </a:lnTo>
                  <a:lnTo>
                    <a:pt x="1837531" y="716074"/>
                  </a:lnTo>
                  <a:lnTo>
                    <a:pt x="0" y="716074"/>
                  </a:lnTo>
                  <a:lnTo>
                    <a:pt x="0" y="0"/>
                  </a:lnTo>
                  <a:close/>
                </a:path>
              </a:pathLst>
            </a:custGeom>
            <a:solidFill>
              <a:schemeClr val="accent5"/>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spcBef>
                  <a:spcPct val="0"/>
                </a:spcBef>
                <a:spcAft>
                  <a:spcPct val="35000"/>
                </a:spcAft>
                <a:buNone/>
              </a:pPr>
              <a:r>
                <a:rPr lang="en-US" b="1" kern="1200"/>
                <a:t>At 6 months</a:t>
              </a:r>
            </a:p>
          </p:txBody>
        </p:sp>
        <p:sp>
          <p:nvSpPr>
            <p:cNvPr id="9" name="Freeform 8">
              <a:extLst>
                <a:ext uri="{FF2B5EF4-FFF2-40B4-BE49-F238E27FC236}">
                  <a16:creationId xmlns:a16="http://schemas.microsoft.com/office/drawing/2014/main" id="{2ACDC084-2BAB-F2AA-86CD-A97CED6BCF40}"/>
                </a:ext>
              </a:extLst>
            </p:cNvPr>
            <p:cNvSpPr/>
            <p:nvPr/>
          </p:nvSpPr>
          <p:spPr>
            <a:xfrm>
              <a:off x="2035055" y="3419454"/>
              <a:ext cx="1837531" cy="1967962"/>
            </a:xfrm>
            <a:custGeom>
              <a:avLst/>
              <a:gdLst>
                <a:gd name="connsiteX0" fmla="*/ 0 w 1837531"/>
                <a:gd name="connsiteY0" fmla="*/ 0 h 2251757"/>
                <a:gd name="connsiteX1" fmla="*/ 1837531 w 1837531"/>
                <a:gd name="connsiteY1" fmla="*/ 0 h 2251757"/>
                <a:gd name="connsiteX2" fmla="*/ 1837531 w 1837531"/>
                <a:gd name="connsiteY2" fmla="*/ 2251757 h 2251757"/>
                <a:gd name="connsiteX3" fmla="*/ 0 w 1837531"/>
                <a:gd name="connsiteY3" fmla="*/ 2251757 h 2251757"/>
                <a:gd name="connsiteX4" fmla="*/ 0 w 1837531"/>
                <a:gd name="connsiteY4" fmla="*/ 0 h 225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2251757">
                  <a:moveTo>
                    <a:pt x="0" y="0"/>
                  </a:moveTo>
                  <a:lnTo>
                    <a:pt x="1837531" y="0"/>
                  </a:lnTo>
                  <a:lnTo>
                    <a:pt x="1837531" y="2251757"/>
                  </a:lnTo>
                  <a:lnTo>
                    <a:pt x="0" y="2251757"/>
                  </a:lnTo>
                  <a:lnTo>
                    <a:pt x="0" y="0"/>
                  </a:lnTo>
                  <a:close/>
                </a:path>
              </a:pathLst>
            </a:custGeom>
            <a:solidFill>
              <a:srgbClr val="D7D2D6"/>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94310" lvl="1" indent="-194310" algn="l" defTabSz="666750">
                <a:spcBef>
                  <a:spcPct val="0"/>
                </a:spcBef>
                <a:spcAft>
                  <a:spcPct val="15000"/>
                </a:spcAft>
                <a:buFont typeface="Arial" panose="020B0604020202020204" pitchFamily="34" charset="0"/>
                <a:buChar char="•"/>
              </a:pPr>
              <a:r>
                <a:rPr lang="en-US" sz="1600" kern="1200">
                  <a:solidFill>
                    <a:schemeClr val="tx1">
                      <a:lumMod val="50000"/>
                    </a:schemeClr>
                  </a:solidFill>
                </a:rPr>
                <a:t>Sitting independently when placed</a:t>
              </a:r>
              <a:endParaRPr lang="en-US" sz="1600" kern="1200" dirty="0">
                <a:solidFill>
                  <a:schemeClr val="tx1">
                    <a:lumMod val="50000"/>
                  </a:schemeClr>
                </a:solidFill>
              </a:endParaRPr>
            </a:p>
            <a:p>
              <a:pPr marL="194310" lvl="1" indent="-194310" algn="l" defTabSz="666750">
                <a:spcBef>
                  <a:spcPct val="0"/>
                </a:spcBef>
                <a:spcAft>
                  <a:spcPct val="15000"/>
                </a:spcAft>
                <a:buFont typeface="Arial" panose="020B0604020202020204" pitchFamily="34" charset="0"/>
                <a:buChar char="•"/>
              </a:pPr>
              <a:r>
                <a:rPr lang="en-US" sz="1600" kern="1200">
                  <a:solidFill>
                    <a:schemeClr val="tx1">
                      <a:lumMod val="50000"/>
                    </a:schemeClr>
                  </a:solidFill>
                </a:rPr>
                <a:t>Holding bottle to feed</a:t>
              </a:r>
              <a:endParaRPr lang="en-US" sz="1600" kern="1200" dirty="0">
                <a:solidFill>
                  <a:schemeClr val="tx1">
                    <a:lumMod val="50000"/>
                  </a:schemeClr>
                </a:solidFill>
              </a:endParaRPr>
            </a:p>
            <a:p>
              <a:pPr marL="194310" lvl="1" indent="-194310" algn="l" defTabSz="666750">
                <a:spcBef>
                  <a:spcPct val="0"/>
                </a:spcBef>
                <a:spcAft>
                  <a:spcPct val="15000"/>
                </a:spcAft>
                <a:buFont typeface="Arial" panose="020B0604020202020204" pitchFamily="34" charset="0"/>
                <a:buChar char="•"/>
              </a:pPr>
              <a:r>
                <a:rPr lang="en-US" sz="1600" kern="1200">
                  <a:solidFill>
                    <a:schemeClr val="tx1">
                      <a:lumMod val="50000"/>
                    </a:schemeClr>
                  </a:solidFill>
                </a:rPr>
                <a:t>Cooing with some occasional consonant sounds (ma)</a:t>
              </a:r>
              <a:endParaRPr lang="en-US" sz="1600" kern="1200" dirty="0">
                <a:solidFill>
                  <a:schemeClr val="tx1">
                    <a:lumMod val="50000"/>
                  </a:schemeClr>
                </a:solidFill>
              </a:endParaRPr>
            </a:p>
          </p:txBody>
        </p:sp>
        <p:sp>
          <p:nvSpPr>
            <p:cNvPr id="10" name="Freeform 9">
              <a:extLst>
                <a:ext uri="{FF2B5EF4-FFF2-40B4-BE49-F238E27FC236}">
                  <a16:creationId xmlns:a16="http://schemas.microsoft.com/office/drawing/2014/main" id="{20E3F7EE-189C-C2EE-F61F-8F6F12D90AC3}"/>
                </a:ext>
              </a:extLst>
            </p:cNvPr>
            <p:cNvSpPr/>
            <p:nvPr/>
          </p:nvSpPr>
          <p:spPr>
            <a:xfrm>
              <a:off x="4129841" y="2703380"/>
              <a:ext cx="1837531" cy="716074"/>
            </a:xfrm>
            <a:custGeom>
              <a:avLst/>
              <a:gdLst>
                <a:gd name="connsiteX0" fmla="*/ 0 w 1837531"/>
                <a:gd name="connsiteY0" fmla="*/ 0 h 716074"/>
                <a:gd name="connsiteX1" fmla="*/ 1837531 w 1837531"/>
                <a:gd name="connsiteY1" fmla="*/ 0 h 716074"/>
                <a:gd name="connsiteX2" fmla="*/ 1837531 w 1837531"/>
                <a:gd name="connsiteY2" fmla="*/ 716074 h 716074"/>
                <a:gd name="connsiteX3" fmla="*/ 0 w 1837531"/>
                <a:gd name="connsiteY3" fmla="*/ 716074 h 716074"/>
                <a:gd name="connsiteX4" fmla="*/ 0 w 1837531"/>
                <a:gd name="connsiteY4" fmla="*/ 0 h 7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716074">
                  <a:moveTo>
                    <a:pt x="0" y="0"/>
                  </a:moveTo>
                  <a:lnTo>
                    <a:pt x="1837531" y="0"/>
                  </a:lnTo>
                  <a:lnTo>
                    <a:pt x="1837531" y="716074"/>
                  </a:lnTo>
                  <a:lnTo>
                    <a:pt x="0" y="716074"/>
                  </a:lnTo>
                  <a:lnTo>
                    <a:pt x="0" y="0"/>
                  </a:lnTo>
                  <a:close/>
                </a:path>
              </a:pathLst>
            </a:custGeom>
            <a:solidFill>
              <a:schemeClr val="accent5"/>
            </a:solid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spcBef>
                  <a:spcPct val="0"/>
                </a:spcBef>
                <a:spcAft>
                  <a:spcPct val="35000"/>
                </a:spcAft>
                <a:buNone/>
              </a:pPr>
              <a:r>
                <a:rPr lang="en-US" b="1" kern="1200"/>
                <a:t>By first birthday</a:t>
              </a:r>
              <a:endParaRPr lang="en-US" b="1" kern="1200" dirty="0"/>
            </a:p>
          </p:txBody>
        </p:sp>
        <p:sp>
          <p:nvSpPr>
            <p:cNvPr id="11" name="Freeform 10">
              <a:extLst>
                <a:ext uri="{FF2B5EF4-FFF2-40B4-BE49-F238E27FC236}">
                  <a16:creationId xmlns:a16="http://schemas.microsoft.com/office/drawing/2014/main" id="{15BEB9BA-E392-76DB-8054-580D7DA82BB2}"/>
                </a:ext>
              </a:extLst>
            </p:cNvPr>
            <p:cNvSpPr/>
            <p:nvPr/>
          </p:nvSpPr>
          <p:spPr>
            <a:xfrm>
              <a:off x="4129841" y="3419454"/>
              <a:ext cx="1837531" cy="1967962"/>
            </a:xfrm>
            <a:custGeom>
              <a:avLst/>
              <a:gdLst>
                <a:gd name="connsiteX0" fmla="*/ 0 w 1837531"/>
                <a:gd name="connsiteY0" fmla="*/ 0 h 2251757"/>
                <a:gd name="connsiteX1" fmla="*/ 1837531 w 1837531"/>
                <a:gd name="connsiteY1" fmla="*/ 0 h 2251757"/>
                <a:gd name="connsiteX2" fmla="*/ 1837531 w 1837531"/>
                <a:gd name="connsiteY2" fmla="*/ 2251757 h 2251757"/>
                <a:gd name="connsiteX3" fmla="*/ 0 w 1837531"/>
                <a:gd name="connsiteY3" fmla="*/ 2251757 h 2251757"/>
                <a:gd name="connsiteX4" fmla="*/ 0 w 1837531"/>
                <a:gd name="connsiteY4" fmla="*/ 0 h 225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2251757">
                  <a:moveTo>
                    <a:pt x="0" y="0"/>
                  </a:moveTo>
                  <a:lnTo>
                    <a:pt x="1837531" y="0"/>
                  </a:lnTo>
                  <a:lnTo>
                    <a:pt x="1837531" y="2251757"/>
                  </a:lnTo>
                  <a:lnTo>
                    <a:pt x="0" y="2251757"/>
                  </a:lnTo>
                  <a:lnTo>
                    <a:pt x="0" y="0"/>
                  </a:lnTo>
                  <a:close/>
                </a:path>
              </a:pathLst>
            </a:custGeom>
            <a:solidFill>
              <a:srgbClr val="D7D2D6"/>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94310" lvl="1" indent="-194310" algn="l" defTabSz="666750">
                <a:spcBef>
                  <a:spcPct val="0"/>
                </a:spcBef>
                <a:spcAft>
                  <a:spcPct val="15000"/>
                </a:spcAft>
                <a:buFont typeface="Arial" panose="020B0604020202020204" pitchFamily="34" charset="0"/>
                <a:buChar char="•"/>
              </a:pPr>
              <a:r>
                <a:rPr lang="en-US" sz="1600" kern="1200" dirty="0">
                  <a:solidFill>
                    <a:schemeClr val="tx1">
                      <a:lumMod val="50000"/>
                    </a:schemeClr>
                  </a:solidFill>
                </a:rPr>
                <a:t>Bilateral pincer grasp of small objects</a:t>
              </a:r>
            </a:p>
            <a:p>
              <a:pPr marL="194310" lvl="1" indent="-194310" algn="l" defTabSz="666750">
                <a:spcBef>
                  <a:spcPct val="0"/>
                </a:spcBef>
                <a:spcAft>
                  <a:spcPct val="15000"/>
                </a:spcAft>
                <a:buFont typeface="Arial" panose="020B0604020202020204" pitchFamily="34" charset="0"/>
                <a:buChar char="•"/>
              </a:pPr>
              <a:r>
                <a:rPr lang="en-US" sz="1600" kern="1200" dirty="0">
                  <a:solidFill>
                    <a:schemeClr val="tx1">
                      <a:lumMod val="50000"/>
                    </a:schemeClr>
                  </a:solidFill>
                </a:rPr>
                <a:t>Pulling to stand, walking with support</a:t>
              </a:r>
            </a:p>
            <a:p>
              <a:pPr marL="194310" lvl="1" indent="-194310" algn="l" defTabSz="666750">
                <a:spcBef>
                  <a:spcPct val="0"/>
                </a:spcBef>
                <a:spcAft>
                  <a:spcPct val="15000"/>
                </a:spcAft>
                <a:buFont typeface="Arial" panose="020B0604020202020204" pitchFamily="34" charset="0"/>
                <a:buChar char="•"/>
              </a:pPr>
              <a:r>
                <a:rPr lang="en-US" sz="1600" kern="1200" dirty="0">
                  <a:solidFill>
                    <a:schemeClr val="tx1">
                      <a:lumMod val="50000"/>
                    </a:schemeClr>
                  </a:solidFill>
                </a:rPr>
                <a:t>Multiple single words with meaning (mama, dada)</a:t>
              </a:r>
            </a:p>
          </p:txBody>
        </p:sp>
        <p:sp>
          <p:nvSpPr>
            <p:cNvPr id="13" name="Freeform 12">
              <a:extLst>
                <a:ext uri="{FF2B5EF4-FFF2-40B4-BE49-F238E27FC236}">
                  <a16:creationId xmlns:a16="http://schemas.microsoft.com/office/drawing/2014/main" id="{837FC1D7-01EE-FBA7-65FA-999EB112D9B9}"/>
                </a:ext>
              </a:extLst>
            </p:cNvPr>
            <p:cNvSpPr/>
            <p:nvPr/>
          </p:nvSpPr>
          <p:spPr>
            <a:xfrm>
              <a:off x="6224627" y="2703380"/>
              <a:ext cx="1837531" cy="2684036"/>
            </a:xfrm>
            <a:custGeom>
              <a:avLst/>
              <a:gdLst>
                <a:gd name="connsiteX0" fmla="*/ 0 w 1837531"/>
                <a:gd name="connsiteY0" fmla="*/ 0 h 716074"/>
                <a:gd name="connsiteX1" fmla="*/ 1837531 w 1837531"/>
                <a:gd name="connsiteY1" fmla="*/ 0 h 716074"/>
                <a:gd name="connsiteX2" fmla="*/ 1837531 w 1837531"/>
                <a:gd name="connsiteY2" fmla="*/ 716074 h 716074"/>
                <a:gd name="connsiteX3" fmla="*/ 0 w 1837531"/>
                <a:gd name="connsiteY3" fmla="*/ 716074 h 716074"/>
                <a:gd name="connsiteX4" fmla="*/ 0 w 1837531"/>
                <a:gd name="connsiteY4" fmla="*/ 0 h 7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716074">
                  <a:moveTo>
                    <a:pt x="0" y="0"/>
                  </a:moveTo>
                  <a:lnTo>
                    <a:pt x="1837531" y="0"/>
                  </a:lnTo>
                  <a:lnTo>
                    <a:pt x="1837531" y="716074"/>
                  </a:lnTo>
                  <a:lnTo>
                    <a:pt x="0" y="716074"/>
                  </a:lnTo>
                  <a:lnTo>
                    <a:pt x="0" y="0"/>
                  </a:lnTo>
                  <a:close/>
                </a:path>
              </a:pathLst>
            </a:custGeom>
            <a:solidFill>
              <a:schemeClr val="accent5"/>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spcBef>
                  <a:spcPct val="0"/>
                </a:spcBef>
                <a:spcAft>
                  <a:spcPct val="35000"/>
                </a:spcAft>
                <a:buNone/>
              </a:pPr>
              <a:r>
                <a:rPr lang="en-US" b="1" kern="1200" dirty="0"/>
                <a:t>Independent walking at 14 months</a:t>
              </a:r>
            </a:p>
          </p:txBody>
        </p:sp>
        <p:sp>
          <p:nvSpPr>
            <p:cNvPr id="15" name="Freeform 14">
              <a:extLst>
                <a:ext uri="{FF2B5EF4-FFF2-40B4-BE49-F238E27FC236}">
                  <a16:creationId xmlns:a16="http://schemas.microsoft.com/office/drawing/2014/main" id="{540C0740-930B-C8F6-4170-68D846F1B1C4}"/>
                </a:ext>
              </a:extLst>
            </p:cNvPr>
            <p:cNvSpPr/>
            <p:nvPr/>
          </p:nvSpPr>
          <p:spPr>
            <a:xfrm>
              <a:off x="8319412" y="2703380"/>
              <a:ext cx="1837531" cy="716074"/>
            </a:xfrm>
            <a:custGeom>
              <a:avLst/>
              <a:gdLst>
                <a:gd name="connsiteX0" fmla="*/ 0 w 1837531"/>
                <a:gd name="connsiteY0" fmla="*/ 0 h 716074"/>
                <a:gd name="connsiteX1" fmla="*/ 1837531 w 1837531"/>
                <a:gd name="connsiteY1" fmla="*/ 0 h 716074"/>
                <a:gd name="connsiteX2" fmla="*/ 1837531 w 1837531"/>
                <a:gd name="connsiteY2" fmla="*/ 716074 h 716074"/>
                <a:gd name="connsiteX3" fmla="*/ 0 w 1837531"/>
                <a:gd name="connsiteY3" fmla="*/ 716074 h 716074"/>
                <a:gd name="connsiteX4" fmla="*/ 0 w 1837531"/>
                <a:gd name="connsiteY4" fmla="*/ 0 h 716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716074">
                  <a:moveTo>
                    <a:pt x="0" y="0"/>
                  </a:moveTo>
                  <a:lnTo>
                    <a:pt x="1837531" y="0"/>
                  </a:lnTo>
                  <a:lnTo>
                    <a:pt x="1837531" y="716074"/>
                  </a:lnTo>
                  <a:lnTo>
                    <a:pt x="0" y="716074"/>
                  </a:lnTo>
                  <a:lnTo>
                    <a:pt x="0" y="0"/>
                  </a:lnTo>
                  <a:close/>
                </a:path>
              </a:pathLst>
            </a:custGeom>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spcBef>
                  <a:spcPct val="0"/>
                </a:spcBef>
                <a:spcAft>
                  <a:spcPct val="35000"/>
                </a:spcAft>
                <a:buNone/>
              </a:pPr>
              <a:r>
                <a:rPr lang="en-US" b="1" kern="1200" dirty="0"/>
                <a:t>At 2 years old</a:t>
              </a:r>
            </a:p>
          </p:txBody>
        </p:sp>
        <p:sp>
          <p:nvSpPr>
            <p:cNvPr id="16" name="Freeform 15">
              <a:extLst>
                <a:ext uri="{FF2B5EF4-FFF2-40B4-BE49-F238E27FC236}">
                  <a16:creationId xmlns:a16="http://schemas.microsoft.com/office/drawing/2014/main" id="{13B87DBD-1B00-B86B-2F52-A52D92F331A6}"/>
                </a:ext>
              </a:extLst>
            </p:cNvPr>
            <p:cNvSpPr/>
            <p:nvPr/>
          </p:nvSpPr>
          <p:spPr>
            <a:xfrm>
              <a:off x="8319412" y="3419454"/>
              <a:ext cx="1837531" cy="1967962"/>
            </a:xfrm>
            <a:custGeom>
              <a:avLst/>
              <a:gdLst>
                <a:gd name="connsiteX0" fmla="*/ 0 w 1837531"/>
                <a:gd name="connsiteY0" fmla="*/ 0 h 2251757"/>
                <a:gd name="connsiteX1" fmla="*/ 1837531 w 1837531"/>
                <a:gd name="connsiteY1" fmla="*/ 0 h 2251757"/>
                <a:gd name="connsiteX2" fmla="*/ 1837531 w 1837531"/>
                <a:gd name="connsiteY2" fmla="*/ 2251757 h 2251757"/>
                <a:gd name="connsiteX3" fmla="*/ 0 w 1837531"/>
                <a:gd name="connsiteY3" fmla="*/ 2251757 h 2251757"/>
                <a:gd name="connsiteX4" fmla="*/ 0 w 1837531"/>
                <a:gd name="connsiteY4" fmla="*/ 0 h 2251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531" h="2251757">
                  <a:moveTo>
                    <a:pt x="0" y="0"/>
                  </a:moveTo>
                  <a:lnTo>
                    <a:pt x="1837531" y="0"/>
                  </a:lnTo>
                  <a:lnTo>
                    <a:pt x="1837531" y="2251757"/>
                  </a:lnTo>
                  <a:lnTo>
                    <a:pt x="0" y="2251757"/>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94310" lvl="1" indent="-194310" algn="l" defTabSz="666750">
                <a:spcBef>
                  <a:spcPct val="0"/>
                </a:spcBef>
                <a:spcAft>
                  <a:spcPct val="15000"/>
                </a:spcAft>
                <a:buFont typeface="Arial" panose="020B0604020202020204" pitchFamily="34" charset="0"/>
                <a:buChar char="•"/>
              </a:pPr>
              <a:r>
                <a:rPr lang="en-US" sz="1600" kern="1200" dirty="0">
                  <a:solidFill>
                    <a:schemeClr val="tx1">
                      <a:lumMod val="50000"/>
                    </a:schemeClr>
                  </a:solidFill>
                </a:rPr>
                <a:t>2-word phases</a:t>
              </a:r>
            </a:p>
            <a:p>
              <a:pPr marL="194310" lvl="1" indent="-194310" algn="l" defTabSz="666750">
                <a:spcBef>
                  <a:spcPct val="0"/>
                </a:spcBef>
                <a:spcAft>
                  <a:spcPct val="15000"/>
                </a:spcAft>
                <a:buFont typeface="Arial" panose="020B0604020202020204" pitchFamily="34" charset="0"/>
                <a:buChar char="•"/>
              </a:pPr>
              <a:r>
                <a:rPr lang="en-US" sz="1600" kern="1200" dirty="0">
                  <a:solidFill>
                    <a:schemeClr val="tx1">
                      <a:lumMod val="50000"/>
                    </a:schemeClr>
                  </a:solidFill>
                </a:rPr>
                <a:t>Climbing stairs with assistance</a:t>
              </a:r>
            </a:p>
            <a:p>
              <a:pPr marL="194310" lvl="1" indent="-194310" algn="l" defTabSz="666750">
                <a:spcBef>
                  <a:spcPct val="0"/>
                </a:spcBef>
                <a:spcAft>
                  <a:spcPct val="15000"/>
                </a:spcAft>
                <a:buFont typeface="Arial" panose="020B0604020202020204" pitchFamily="34" charset="0"/>
                <a:buChar char="•"/>
              </a:pPr>
              <a:r>
                <a:rPr lang="en-US" sz="1600" kern="1200" dirty="0">
                  <a:solidFill>
                    <a:schemeClr val="tx1">
                      <a:lumMod val="50000"/>
                    </a:schemeClr>
                  </a:solidFill>
                </a:rPr>
                <a:t>Scribbling with crayon</a:t>
              </a:r>
            </a:p>
          </p:txBody>
        </p:sp>
      </p:grpSp>
      <p:sp>
        <p:nvSpPr>
          <p:cNvPr id="18" name="Right Arrow 17">
            <a:extLst>
              <a:ext uri="{FF2B5EF4-FFF2-40B4-BE49-F238E27FC236}">
                <a16:creationId xmlns:a16="http://schemas.microsoft.com/office/drawing/2014/main" id="{C7CCF9F6-D66A-4B1B-A351-7BBE73381C24}"/>
              </a:ext>
            </a:extLst>
          </p:cNvPr>
          <p:cNvSpPr/>
          <p:nvPr/>
        </p:nvSpPr>
        <p:spPr>
          <a:xfrm>
            <a:off x="760289" y="6021094"/>
            <a:ext cx="11013896" cy="637401"/>
          </a:xfrm>
          <a:prstGeom prst="rightArrow">
            <a:avLst>
              <a:gd name="adj1" fmla="val 43333"/>
              <a:gd name="adj2" fmla="val 69056"/>
            </a:avLst>
          </a:prstGeom>
          <a:solidFill>
            <a:srgbClr val="D7D2D6"/>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474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8808-13DC-D378-FC4D-9A379941F49C}"/>
              </a:ext>
            </a:extLst>
          </p:cNvPr>
          <p:cNvSpPr>
            <a:spLocks noGrp="1"/>
          </p:cNvSpPr>
          <p:nvPr>
            <p:ph type="title"/>
          </p:nvPr>
        </p:nvSpPr>
        <p:spPr/>
        <p:txBody>
          <a:bodyPr/>
          <a:lstStyle/>
          <a:p>
            <a:r>
              <a:rPr lang="en-US" dirty="0"/>
              <a:t>Presenting Clinical Features (Continued)</a:t>
            </a:r>
          </a:p>
        </p:txBody>
      </p:sp>
      <p:grpSp>
        <p:nvGrpSpPr>
          <p:cNvPr id="9" name="Group 8">
            <a:extLst>
              <a:ext uri="{FF2B5EF4-FFF2-40B4-BE49-F238E27FC236}">
                <a16:creationId xmlns:a16="http://schemas.microsoft.com/office/drawing/2014/main" id="{1B6DB4F1-0E71-0C5C-429C-F74BEEAEC72B}"/>
              </a:ext>
            </a:extLst>
          </p:cNvPr>
          <p:cNvGrpSpPr/>
          <p:nvPr/>
        </p:nvGrpSpPr>
        <p:grpSpPr>
          <a:xfrm>
            <a:off x="760288" y="1385082"/>
            <a:ext cx="11013896" cy="4561727"/>
            <a:chOff x="2034540" y="662599"/>
            <a:chExt cx="8122920" cy="5110441"/>
          </a:xfrm>
        </p:grpSpPr>
        <p:sp>
          <p:nvSpPr>
            <p:cNvPr id="10" name="Freeform 9">
              <a:extLst>
                <a:ext uri="{FF2B5EF4-FFF2-40B4-BE49-F238E27FC236}">
                  <a16:creationId xmlns:a16="http://schemas.microsoft.com/office/drawing/2014/main" id="{4598BD10-619C-9194-2DDF-5792FBD104B2}"/>
                </a:ext>
              </a:extLst>
            </p:cNvPr>
            <p:cNvSpPr/>
            <p:nvPr/>
          </p:nvSpPr>
          <p:spPr>
            <a:xfrm>
              <a:off x="2034540" y="662599"/>
              <a:ext cx="2476500" cy="802152"/>
            </a:xfrm>
            <a:custGeom>
              <a:avLst/>
              <a:gdLst>
                <a:gd name="connsiteX0" fmla="*/ 0 w 2476500"/>
                <a:gd name="connsiteY0" fmla="*/ 0 h 518400"/>
                <a:gd name="connsiteX1" fmla="*/ 2476500 w 2476500"/>
                <a:gd name="connsiteY1" fmla="*/ 0 h 518400"/>
                <a:gd name="connsiteX2" fmla="*/ 2476500 w 2476500"/>
                <a:gd name="connsiteY2" fmla="*/ 518400 h 518400"/>
                <a:gd name="connsiteX3" fmla="*/ 0 w 2476500"/>
                <a:gd name="connsiteY3" fmla="*/ 518400 h 518400"/>
                <a:gd name="connsiteX4" fmla="*/ 0 w 2476500"/>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518400">
                  <a:moveTo>
                    <a:pt x="0" y="0"/>
                  </a:moveTo>
                  <a:lnTo>
                    <a:pt x="2476500" y="0"/>
                  </a:lnTo>
                  <a:lnTo>
                    <a:pt x="2476500" y="518400"/>
                  </a:lnTo>
                  <a:lnTo>
                    <a:pt x="0" y="5184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400" b="1" kern="1200" dirty="0"/>
                <a:t>At 3 years old</a:t>
              </a:r>
            </a:p>
          </p:txBody>
        </p:sp>
        <p:sp>
          <p:nvSpPr>
            <p:cNvPr id="11" name="Freeform 10">
              <a:extLst>
                <a:ext uri="{FF2B5EF4-FFF2-40B4-BE49-F238E27FC236}">
                  <a16:creationId xmlns:a16="http://schemas.microsoft.com/office/drawing/2014/main" id="{6B13E88F-835B-7D3F-4A70-3528100AFE00}"/>
                </a:ext>
              </a:extLst>
            </p:cNvPr>
            <p:cNvSpPr/>
            <p:nvPr/>
          </p:nvSpPr>
          <p:spPr>
            <a:xfrm>
              <a:off x="2034540" y="1464750"/>
              <a:ext cx="2476500" cy="4308290"/>
            </a:xfrm>
            <a:custGeom>
              <a:avLst/>
              <a:gdLst>
                <a:gd name="connsiteX0" fmla="*/ 0 w 2476500"/>
                <a:gd name="connsiteY0" fmla="*/ 0 h 4446899"/>
                <a:gd name="connsiteX1" fmla="*/ 2476500 w 2476500"/>
                <a:gd name="connsiteY1" fmla="*/ 0 h 4446899"/>
                <a:gd name="connsiteX2" fmla="*/ 2476500 w 2476500"/>
                <a:gd name="connsiteY2" fmla="*/ 4446899 h 4446899"/>
                <a:gd name="connsiteX3" fmla="*/ 0 w 2476500"/>
                <a:gd name="connsiteY3" fmla="*/ 4446899 h 4446899"/>
                <a:gd name="connsiteX4" fmla="*/ 0 w 2476500"/>
                <a:gd name="connsiteY4" fmla="*/ 0 h 444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446899">
                  <a:moveTo>
                    <a:pt x="0" y="0"/>
                  </a:moveTo>
                  <a:lnTo>
                    <a:pt x="2476500" y="0"/>
                  </a:lnTo>
                  <a:lnTo>
                    <a:pt x="2476500" y="4446899"/>
                  </a:lnTo>
                  <a:lnTo>
                    <a:pt x="0" y="4446899"/>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Decreased social engagement; withdrawn and not as interactive with family</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Vocal output declined to only single simple words</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Unable to draw, had trouble walking up stairs</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When overstimulated, flapped or clasped hands</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Diagnosed with autism</a:t>
              </a:r>
            </a:p>
          </p:txBody>
        </p:sp>
        <p:sp>
          <p:nvSpPr>
            <p:cNvPr id="13" name="Freeform 12">
              <a:extLst>
                <a:ext uri="{FF2B5EF4-FFF2-40B4-BE49-F238E27FC236}">
                  <a16:creationId xmlns:a16="http://schemas.microsoft.com/office/drawing/2014/main" id="{AEC43180-D18F-8880-08CF-D853A9475D6D}"/>
                </a:ext>
              </a:extLst>
            </p:cNvPr>
            <p:cNvSpPr/>
            <p:nvPr/>
          </p:nvSpPr>
          <p:spPr>
            <a:xfrm>
              <a:off x="4857750" y="662599"/>
              <a:ext cx="2476500" cy="802152"/>
            </a:xfrm>
            <a:custGeom>
              <a:avLst/>
              <a:gdLst>
                <a:gd name="connsiteX0" fmla="*/ 0 w 2476500"/>
                <a:gd name="connsiteY0" fmla="*/ 0 h 518400"/>
                <a:gd name="connsiteX1" fmla="*/ 2476500 w 2476500"/>
                <a:gd name="connsiteY1" fmla="*/ 0 h 518400"/>
                <a:gd name="connsiteX2" fmla="*/ 2476500 w 2476500"/>
                <a:gd name="connsiteY2" fmla="*/ 518400 h 518400"/>
                <a:gd name="connsiteX3" fmla="*/ 0 w 2476500"/>
                <a:gd name="connsiteY3" fmla="*/ 518400 h 518400"/>
                <a:gd name="connsiteX4" fmla="*/ 0 w 2476500"/>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518400">
                  <a:moveTo>
                    <a:pt x="0" y="0"/>
                  </a:moveTo>
                  <a:lnTo>
                    <a:pt x="2476500" y="0"/>
                  </a:lnTo>
                  <a:lnTo>
                    <a:pt x="2476500" y="518400"/>
                  </a:lnTo>
                  <a:lnTo>
                    <a:pt x="0" y="5184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400" b="1" kern="1200" dirty="0"/>
                <a:t>At 4 years old</a:t>
              </a:r>
            </a:p>
          </p:txBody>
        </p:sp>
        <p:sp>
          <p:nvSpPr>
            <p:cNvPr id="14" name="Freeform 13">
              <a:extLst>
                <a:ext uri="{FF2B5EF4-FFF2-40B4-BE49-F238E27FC236}">
                  <a16:creationId xmlns:a16="http://schemas.microsoft.com/office/drawing/2014/main" id="{940F5076-8068-ADBE-2246-C401206B66F5}"/>
                </a:ext>
              </a:extLst>
            </p:cNvPr>
            <p:cNvSpPr/>
            <p:nvPr/>
          </p:nvSpPr>
          <p:spPr>
            <a:xfrm>
              <a:off x="4857750" y="1464750"/>
              <a:ext cx="2476500" cy="4308290"/>
            </a:xfrm>
            <a:custGeom>
              <a:avLst/>
              <a:gdLst>
                <a:gd name="connsiteX0" fmla="*/ 0 w 2476500"/>
                <a:gd name="connsiteY0" fmla="*/ 0 h 4446899"/>
                <a:gd name="connsiteX1" fmla="*/ 2476500 w 2476500"/>
                <a:gd name="connsiteY1" fmla="*/ 0 h 4446899"/>
                <a:gd name="connsiteX2" fmla="*/ 2476500 w 2476500"/>
                <a:gd name="connsiteY2" fmla="*/ 4446899 h 4446899"/>
                <a:gd name="connsiteX3" fmla="*/ 0 w 2476500"/>
                <a:gd name="connsiteY3" fmla="*/ 4446899 h 4446899"/>
                <a:gd name="connsiteX4" fmla="*/ 0 w 2476500"/>
                <a:gd name="connsiteY4" fmla="*/ 0 h 444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446899">
                  <a:moveTo>
                    <a:pt x="0" y="0"/>
                  </a:moveTo>
                  <a:lnTo>
                    <a:pt x="2476500" y="0"/>
                  </a:lnTo>
                  <a:lnTo>
                    <a:pt x="2476500" y="4446899"/>
                  </a:lnTo>
                  <a:lnTo>
                    <a:pt x="0" y="4446899"/>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Started using 2-word phrases again</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Climbing stairs independently, but had difficulty initiating steps and gait unsteady at times; seemed “wandering” and slow for age</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Scribbling with crayon</a:t>
              </a:r>
            </a:p>
          </p:txBody>
        </p:sp>
        <p:sp>
          <p:nvSpPr>
            <p:cNvPr id="15" name="Freeform 14">
              <a:extLst>
                <a:ext uri="{FF2B5EF4-FFF2-40B4-BE49-F238E27FC236}">
                  <a16:creationId xmlns:a16="http://schemas.microsoft.com/office/drawing/2014/main" id="{E12CCA0E-526C-28DF-A79A-F79BE47DAC8A}"/>
                </a:ext>
              </a:extLst>
            </p:cNvPr>
            <p:cNvSpPr/>
            <p:nvPr/>
          </p:nvSpPr>
          <p:spPr>
            <a:xfrm>
              <a:off x="7680960" y="662599"/>
              <a:ext cx="2476500" cy="802152"/>
            </a:xfrm>
            <a:custGeom>
              <a:avLst/>
              <a:gdLst>
                <a:gd name="connsiteX0" fmla="*/ 0 w 2476500"/>
                <a:gd name="connsiteY0" fmla="*/ 0 h 518400"/>
                <a:gd name="connsiteX1" fmla="*/ 2476500 w 2476500"/>
                <a:gd name="connsiteY1" fmla="*/ 0 h 518400"/>
                <a:gd name="connsiteX2" fmla="*/ 2476500 w 2476500"/>
                <a:gd name="connsiteY2" fmla="*/ 518400 h 518400"/>
                <a:gd name="connsiteX3" fmla="*/ 0 w 2476500"/>
                <a:gd name="connsiteY3" fmla="*/ 518400 h 518400"/>
                <a:gd name="connsiteX4" fmla="*/ 0 w 2476500"/>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518400">
                  <a:moveTo>
                    <a:pt x="0" y="0"/>
                  </a:moveTo>
                  <a:lnTo>
                    <a:pt x="2476500" y="0"/>
                  </a:lnTo>
                  <a:lnTo>
                    <a:pt x="2476500" y="518400"/>
                  </a:lnTo>
                  <a:lnTo>
                    <a:pt x="0" y="518400"/>
                  </a:lnTo>
                  <a:lnTo>
                    <a:pt x="0"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2400" b="1" kern="1200"/>
                <a:t>At 6 years old</a:t>
              </a:r>
              <a:endParaRPr lang="en-US" sz="2400" b="1" kern="1200" dirty="0"/>
            </a:p>
          </p:txBody>
        </p:sp>
        <p:sp>
          <p:nvSpPr>
            <p:cNvPr id="16" name="Freeform 15">
              <a:extLst>
                <a:ext uri="{FF2B5EF4-FFF2-40B4-BE49-F238E27FC236}">
                  <a16:creationId xmlns:a16="http://schemas.microsoft.com/office/drawing/2014/main" id="{73206697-20CA-2355-396A-04F9BF52AC46}"/>
                </a:ext>
              </a:extLst>
            </p:cNvPr>
            <p:cNvSpPr/>
            <p:nvPr/>
          </p:nvSpPr>
          <p:spPr>
            <a:xfrm>
              <a:off x="7680960" y="1464750"/>
              <a:ext cx="2476500" cy="4308290"/>
            </a:xfrm>
            <a:custGeom>
              <a:avLst/>
              <a:gdLst>
                <a:gd name="connsiteX0" fmla="*/ 0 w 2476500"/>
                <a:gd name="connsiteY0" fmla="*/ 0 h 4446899"/>
                <a:gd name="connsiteX1" fmla="*/ 2476500 w 2476500"/>
                <a:gd name="connsiteY1" fmla="*/ 0 h 4446899"/>
                <a:gd name="connsiteX2" fmla="*/ 2476500 w 2476500"/>
                <a:gd name="connsiteY2" fmla="*/ 4446899 h 4446899"/>
                <a:gd name="connsiteX3" fmla="*/ 0 w 2476500"/>
                <a:gd name="connsiteY3" fmla="*/ 4446899 h 4446899"/>
                <a:gd name="connsiteX4" fmla="*/ 0 w 2476500"/>
                <a:gd name="connsiteY4" fmla="*/ 0 h 444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4446899">
                  <a:moveTo>
                    <a:pt x="0" y="0"/>
                  </a:moveTo>
                  <a:lnTo>
                    <a:pt x="2476500" y="0"/>
                  </a:lnTo>
                  <a:lnTo>
                    <a:pt x="2476500" y="4446899"/>
                  </a:lnTo>
                  <a:lnTo>
                    <a:pt x="0" y="4446899"/>
                  </a:lnTo>
                  <a:lnTo>
                    <a:pt x="0" y="0"/>
                  </a:ln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Occasional 3-word phrases</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Able to copy a circle</a:t>
              </a:r>
            </a:p>
            <a:p>
              <a:pPr marL="285750" lvl="1" indent="-285750" algn="l" defTabSz="800100">
                <a:spcBef>
                  <a:spcPct val="0"/>
                </a:spcBef>
                <a:spcAft>
                  <a:spcPts val="924"/>
                </a:spcAft>
                <a:buFont typeface="Arial" panose="020B0604020202020204" pitchFamily="34" charset="0"/>
                <a:buChar char="•"/>
              </a:pPr>
              <a:r>
                <a:rPr lang="en-US" sz="1800" kern="1200" dirty="0">
                  <a:solidFill>
                    <a:schemeClr val="tx1">
                      <a:lumMod val="50000"/>
                    </a:schemeClr>
                  </a:solidFill>
                </a:rPr>
                <a:t>Exome sequencing revealed a pathogenic mutation in MECP2</a:t>
              </a:r>
            </a:p>
          </p:txBody>
        </p:sp>
      </p:grpSp>
      <p:sp>
        <p:nvSpPr>
          <p:cNvPr id="17" name="Right Arrow 16">
            <a:extLst>
              <a:ext uri="{FF2B5EF4-FFF2-40B4-BE49-F238E27FC236}">
                <a16:creationId xmlns:a16="http://schemas.microsoft.com/office/drawing/2014/main" id="{E92DBD98-A65A-AA2A-3DF5-E4969C85753D}"/>
              </a:ext>
            </a:extLst>
          </p:cNvPr>
          <p:cNvSpPr/>
          <p:nvPr/>
        </p:nvSpPr>
        <p:spPr>
          <a:xfrm>
            <a:off x="760289" y="6021094"/>
            <a:ext cx="11013896" cy="637401"/>
          </a:xfrm>
          <a:prstGeom prst="rightArrow">
            <a:avLst>
              <a:gd name="adj1" fmla="val 43333"/>
              <a:gd name="adj2" fmla="val 69056"/>
            </a:avLst>
          </a:prstGeom>
          <a:solidFill>
            <a:srgbClr val="D7D2D6"/>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29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B3AC14-7A2C-BB2E-58F3-F19519B54A95}"/>
              </a:ext>
            </a:extLst>
          </p:cNvPr>
          <p:cNvSpPr/>
          <p:nvPr/>
        </p:nvSpPr>
        <p:spPr>
          <a:xfrm>
            <a:off x="698643" y="4734580"/>
            <a:ext cx="10808413" cy="155359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3FA6628-78EE-BE18-D8E8-A4C0E8119A4A}"/>
              </a:ext>
            </a:extLst>
          </p:cNvPr>
          <p:cNvGrpSpPr/>
          <p:nvPr/>
        </p:nvGrpSpPr>
        <p:grpSpPr>
          <a:xfrm>
            <a:off x="1504283" y="5058677"/>
            <a:ext cx="3921568" cy="876620"/>
            <a:chOff x="389358" y="802584"/>
            <a:chExt cx="4003469" cy="891685"/>
          </a:xfrm>
        </p:grpSpPr>
        <p:sp>
          <p:nvSpPr>
            <p:cNvPr id="6" name="Rectangle 5">
              <a:extLst>
                <a:ext uri="{FF2B5EF4-FFF2-40B4-BE49-F238E27FC236}">
                  <a16:creationId xmlns:a16="http://schemas.microsoft.com/office/drawing/2014/main" id="{B9D97F24-AC9D-5322-3D3B-2A8B1BEF9E53}"/>
                </a:ext>
              </a:extLst>
            </p:cNvPr>
            <p:cNvSpPr/>
            <p:nvPr/>
          </p:nvSpPr>
          <p:spPr>
            <a:xfrm>
              <a:off x="389358" y="802584"/>
              <a:ext cx="4003469" cy="89168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7" name="Group 6">
              <a:extLst>
                <a:ext uri="{FF2B5EF4-FFF2-40B4-BE49-F238E27FC236}">
                  <a16:creationId xmlns:a16="http://schemas.microsoft.com/office/drawing/2014/main" id="{2A811C76-6BB4-0F49-66B4-E7E131FD7D72}"/>
                </a:ext>
              </a:extLst>
            </p:cNvPr>
            <p:cNvGrpSpPr/>
            <p:nvPr/>
          </p:nvGrpSpPr>
          <p:grpSpPr>
            <a:xfrm>
              <a:off x="474004" y="845937"/>
              <a:ext cx="3871744" cy="805523"/>
              <a:chOff x="3252804" y="3302671"/>
              <a:chExt cx="4437504" cy="798494"/>
            </a:xfrm>
          </p:grpSpPr>
          <p:pic>
            <p:nvPicPr>
              <p:cNvPr id="8" name="Picture 7">
                <a:extLst>
                  <a:ext uri="{FF2B5EF4-FFF2-40B4-BE49-F238E27FC236}">
                    <a16:creationId xmlns:a16="http://schemas.microsoft.com/office/drawing/2014/main" id="{A9BA3F99-E7E0-25E0-FECF-F774BF9D948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408686" y="3923197"/>
                <a:ext cx="2281622" cy="177968"/>
              </a:xfrm>
              <a:prstGeom prst="rect">
                <a:avLst/>
              </a:prstGeom>
            </p:spPr>
          </p:pic>
          <p:pic>
            <p:nvPicPr>
              <p:cNvPr id="9" name="Picture 8">
                <a:extLst>
                  <a:ext uri="{FF2B5EF4-FFF2-40B4-BE49-F238E27FC236}">
                    <a16:creationId xmlns:a16="http://schemas.microsoft.com/office/drawing/2014/main" id="{71EA974E-4DB2-95C3-562E-F72391FCE782}"/>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252804" y="3302671"/>
                <a:ext cx="4437504" cy="577550"/>
              </a:xfrm>
              <a:prstGeom prst="rect">
                <a:avLst/>
              </a:prstGeom>
            </p:spPr>
          </p:pic>
        </p:grpSp>
      </p:grpSp>
      <p:grpSp>
        <p:nvGrpSpPr>
          <p:cNvPr id="5" name="Group 4">
            <a:extLst>
              <a:ext uri="{FF2B5EF4-FFF2-40B4-BE49-F238E27FC236}">
                <a16:creationId xmlns:a16="http://schemas.microsoft.com/office/drawing/2014/main" id="{E8D9131D-3FA3-725C-2D5C-7AD55AF7AB83}"/>
              </a:ext>
            </a:extLst>
          </p:cNvPr>
          <p:cNvGrpSpPr/>
          <p:nvPr/>
        </p:nvGrpSpPr>
        <p:grpSpPr>
          <a:xfrm>
            <a:off x="6472546" y="5062437"/>
            <a:ext cx="4307065" cy="876620"/>
            <a:chOff x="6066997" y="5369352"/>
            <a:chExt cx="6154006" cy="1058880"/>
          </a:xfrm>
        </p:grpSpPr>
        <p:sp>
          <p:nvSpPr>
            <p:cNvPr id="10" name="Rectangle 9">
              <a:extLst>
                <a:ext uri="{FF2B5EF4-FFF2-40B4-BE49-F238E27FC236}">
                  <a16:creationId xmlns:a16="http://schemas.microsoft.com/office/drawing/2014/main" id="{6473D960-8E7F-63AD-C436-8E29037A92EC}"/>
                </a:ext>
              </a:extLst>
            </p:cNvPr>
            <p:cNvSpPr/>
            <p:nvPr/>
          </p:nvSpPr>
          <p:spPr>
            <a:xfrm>
              <a:off x="6066997" y="5369352"/>
              <a:ext cx="6154006" cy="105888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1" name="Group 10">
              <a:extLst>
                <a:ext uri="{FF2B5EF4-FFF2-40B4-BE49-F238E27FC236}">
                  <a16:creationId xmlns:a16="http://schemas.microsoft.com/office/drawing/2014/main" id="{7F4BB2DB-0A4C-6CF3-FF53-8B68B7DF4D29}"/>
                </a:ext>
              </a:extLst>
            </p:cNvPr>
            <p:cNvGrpSpPr/>
            <p:nvPr/>
          </p:nvGrpSpPr>
          <p:grpSpPr>
            <a:xfrm>
              <a:off x="6242181" y="5400713"/>
              <a:ext cx="5810597" cy="955073"/>
              <a:chOff x="1460268" y="1928133"/>
              <a:chExt cx="5810597" cy="955073"/>
            </a:xfrm>
          </p:grpSpPr>
          <p:pic>
            <p:nvPicPr>
              <p:cNvPr id="13" name="Picture 12">
                <a:extLst>
                  <a:ext uri="{FF2B5EF4-FFF2-40B4-BE49-F238E27FC236}">
                    <a16:creationId xmlns:a16="http://schemas.microsoft.com/office/drawing/2014/main" id="{CD7B36BB-08B3-9255-AF78-CD1A593E012D}"/>
                  </a:ext>
                </a:extLst>
              </p:cNvPr>
              <p:cNvPicPr>
                <a:picLocks noChangeAspect="1"/>
              </p:cNvPicPr>
              <p:nvPr/>
            </p:nvPicPr>
            <p:blipFill>
              <a:blip r:embed="rId5"/>
              <a:stretch>
                <a:fillRect/>
              </a:stretch>
            </p:blipFill>
            <p:spPr>
              <a:xfrm>
                <a:off x="1460268" y="1928133"/>
                <a:ext cx="5810597" cy="643617"/>
              </a:xfrm>
              <a:prstGeom prst="rect">
                <a:avLst/>
              </a:prstGeom>
            </p:spPr>
          </p:pic>
          <p:pic>
            <p:nvPicPr>
              <p:cNvPr id="17" name="Picture 16">
                <a:extLst>
                  <a:ext uri="{FF2B5EF4-FFF2-40B4-BE49-F238E27FC236}">
                    <a16:creationId xmlns:a16="http://schemas.microsoft.com/office/drawing/2014/main" id="{8C58F344-EB5E-E4EB-E0AD-AF0AB434C0AA}"/>
                  </a:ext>
                </a:extLst>
              </p:cNvPr>
              <p:cNvPicPr>
                <a:picLocks noChangeAspect="1"/>
              </p:cNvPicPr>
              <p:nvPr/>
            </p:nvPicPr>
            <p:blipFill>
              <a:blip r:embed="rId6"/>
              <a:stretch>
                <a:fillRect/>
              </a:stretch>
            </p:blipFill>
            <p:spPr>
              <a:xfrm>
                <a:off x="4071504" y="2571750"/>
                <a:ext cx="3070070" cy="311456"/>
              </a:xfrm>
              <a:prstGeom prst="rect">
                <a:avLst/>
              </a:prstGeom>
            </p:spPr>
          </p:pic>
        </p:grpSp>
      </p:grpSp>
      <p:sp>
        <p:nvSpPr>
          <p:cNvPr id="3" name="Title 2">
            <a:extLst>
              <a:ext uri="{FF2B5EF4-FFF2-40B4-BE49-F238E27FC236}">
                <a16:creationId xmlns:a16="http://schemas.microsoft.com/office/drawing/2014/main" id="{6CABB43C-B542-802F-E135-E8C7B7ABF62B}"/>
              </a:ext>
            </a:extLst>
          </p:cNvPr>
          <p:cNvSpPr>
            <a:spLocks noGrp="1"/>
          </p:cNvSpPr>
          <p:nvPr>
            <p:ph type="title"/>
          </p:nvPr>
        </p:nvSpPr>
        <p:spPr/>
        <p:txBody>
          <a:bodyPr/>
          <a:lstStyle/>
          <a:p>
            <a:r>
              <a:rPr lang="en-US" dirty="0"/>
              <a:t>Rett Syndrome Diagnosis</a:t>
            </a:r>
          </a:p>
        </p:txBody>
      </p:sp>
      <p:sp>
        <p:nvSpPr>
          <p:cNvPr id="4" name="Content Placeholder 3">
            <a:extLst>
              <a:ext uri="{FF2B5EF4-FFF2-40B4-BE49-F238E27FC236}">
                <a16:creationId xmlns:a16="http://schemas.microsoft.com/office/drawing/2014/main" id="{AB4867D7-1725-3D90-0C2E-8B034BE7D892}"/>
              </a:ext>
            </a:extLst>
          </p:cNvPr>
          <p:cNvSpPr>
            <a:spLocks noGrp="1"/>
          </p:cNvSpPr>
          <p:nvPr>
            <p:ph sz="half" idx="1"/>
          </p:nvPr>
        </p:nvSpPr>
        <p:spPr/>
        <p:txBody>
          <a:bodyPr>
            <a:normAutofit/>
          </a:bodyPr>
          <a:lstStyle/>
          <a:p>
            <a:r>
              <a:rPr lang="en-US" dirty="0"/>
              <a:t>Regression of acquired skills</a:t>
            </a:r>
          </a:p>
          <a:p>
            <a:pPr lvl="1"/>
            <a:r>
              <a:rPr lang="en-US" dirty="0"/>
              <a:t>Loss of purposeful hand skills</a:t>
            </a:r>
          </a:p>
          <a:p>
            <a:pPr lvl="1"/>
            <a:r>
              <a:rPr lang="en-US" dirty="0"/>
              <a:t>Loss of spoken language</a:t>
            </a:r>
          </a:p>
          <a:p>
            <a:r>
              <a:rPr lang="en-US" dirty="0"/>
              <a:t>Onset of characteristic features</a:t>
            </a:r>
          </a:p>
          <a:p>
            <a:pPr lvl="1"/>
            <a:r>
              <a:rPr lang="en-US" dirty="0"/>
              <a:t>Gait abnormalities</a:t>
            </a:r>
          </a:p>
          <a:p>
            <a:pPr lvl="1"/>
            <a:r>
              <a:rPr lang="en-US" dirty="0"/>
              <a:t>Stereotypic hand movements</a:t>
            </a:r>
          </a:p>
          <a:p>
            <a:r>
              <a:rPr lang="en-US" dirty="0"/>
              <a:t>Stabilization of regression</a:t>
            </a:r>
          </a:p>
        </p:txBody>
      </p:sp>
      <p:sp>
        <p:nvSpPr>
          <p:cNvPr id="16" name="Content Placeholder 15">
            <a:extLst>
              <a:ext uri="{FF2B5EF4-FFF2-40B4-BE49-F238E27FC236}">
                <a16:creationId xmlns:a16="http://schemas.microsoft.com/office/drawing/2014/main" id="{F76AE84E-F19C-6F6E-B873-D0E8EFAA935F}"/>
              </a:ext>
            </a:extLst>
          </p:cNvPr>
          <p:cNvSpPr>
            <a:spLocks noGrp="1"/>
          </p:cNvSpPr>
          <p:nvPr>
            <p:ph sz="half" idx="2"/>
          </p:nvPr>
        </p:nvSpPr>
        <p:spPr/>
        <p:txBody>
          <a:bodyPr>
            <a:normAutofit/>
          </a:bodyPr>
          <a:lstStyle/>
          <a:p>
            <a:r>
              <a:rPr lang="en-US" dirty="0"/>
              <a:t>Majority of affected people have mutations in MECP2</a:t>
            </a:r>
          </a:p>
          <a:p>
            <a:r>
              <a:rPr lang="en-US" dirty="0"/>
              <a:t>“Preserved Speech Variant”</a:t>
            </a:r>
          </a:p>
          <a:p>
            <a:pPr lvl="1"/>
            <a:r>
              <a:rPr lang="en-US" dirty="0"/>
              <a:t>Regain lost speech and retained/improved hand function</a:t>
            </a:r>
          </a:p>
          <a:p>
            <a:endParaRPr lang="en-US" dirty="0"/>
          </a:p>
        </p:txBody>
      </p:sp>
      <p:sp>
        <p:nvSpPr>
          <p:cNvPr id="19" name="Footer Placeholder 18">
            <a:extLst>
              <a:ext uri="{FF2B5EF4-FFF2-40B4-BE49-F238E27FC236}">
                <a16:creationId xmlns:a16="http://schemas.microsoft.com/office/drawing/2014/main" id="{88D0FA94-D161-55A5-643F-BF5AA2954BA7}"/>
              </a:ext>
            </a:extLst>
          </p:cNvPr>
          <p:cNvSpPr>
            <a:spLocks noGrp="1"/>
          </p:cNvSpPr>
          <p:nvPr>
            <p:ph type="ftr" sz="quarter" idx="3"/>
          </p:nvPr>
        </p:nvSpPr>
        <p:spPr/>
        <p:txBody>
          <a:bodyPr/>
          <a:lstStyle/>
          <a:p>
            <a:r>
              <a:rPr lang="en-US" dirty="0"/>
              <a:t>Amir RE, et al. </a:t>
            </a:r>
            <a:r>
              <a:rPr lang="en-US" i="1" dirty="0"/>
              <a:t>Nat Genet. </a:t>
            </a:r>
            <a:r>
              <a:rPr lang="en-US" dirty="0"/>
              <a:t>1999;23(2):185-8; </a:t>
            </a:r>
            <a:r>
              <a:rPr lang="en-US" dirty="0" err="1"/>
              <a:t>Neul</a:t>
            </a:r>
            <a:r>
              <a:rPr lang="en-US" dirty="0"/>
              <a:t> JL, et al. </a:t>
            </a:r>
            <a:r>
              <a:rPr lang="en-US" i="1" dirty="0"/>
              <a:t>Ann Neurol. </a:t>
            </a:r>
            <a:r>
              <a:rPr lang="en-US" dirty="0"/>
              <a:t>2010;68(6):944-50. </a:t>
            </a:r>
          </a:p>
        </p:txBody>
      </p:sp>
    </p:spTree>
    <p:extLst>
      <p:ext uri="{BB962C8B-B14F-4D97-AF65-F5344CB8AC3E}">
        <p14:creationId xmlns:p14="http://schemas.microsoft.com/office/powerpoint/2010/main" val="266430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64004C3-96A6-EE5C-AA83-BA60789FBCD7}"/>
              </a:ext>
            </a:extLst>
          </p:cNvPr>
          <p:cNvSpPr>
            <a:spLocks noGrp="1"/>
          </p:cNvSpPr>
          <p:nvPr>
            <p:ph type="body" idx="1"/>
          </p:nvPr>
        </p:nvSpPr>
        <p:spPr>
          <a:xfrm>
            <a:off x="609601" y="2134719"/>
            <a:ext cx="4065141" cy="790144"/>
          </a:xfrm>
        </p:spPr>
        <p:txBody>
          <a:bodyPr>
            <a:normAutofit/>
          </a:bodyPr>
          <a:lstStyle/>
          <a:p>
            <a:r>
              <a:rPr lang="en-US" sz="2200" dirty="0"/>
              <a:t>Clinical Care Guidelines for Rett Syndrome:</a:t>
            </a:r>
          </a:p>
        </p:txBody>
      </p:sp>
      <p:sp>
        <p:nvSpPr>
          <p:cNvPr id="7" name="Content Placeholder 6">
            <a:extLst>
              <a:ext uri="{FF2B5EF4-FFF2-40B4-BE49-F238E27FC236}">
                <a16:creationId xmlns:a16="http://schemas.microsoft.com/office/drawing/2014/main" id="{7DAAD72C-7462-1DA4-A668-027F31440DC7}"/>
              </a:ext>
            </a:extLst>
          </p:cNvPr>
          <p:cNvSpPr>
            <a:spLocks noGrp="1"/>
          </p:cNvSpPr>
          <p:nvPr>
            <p:ph sz="half" idx="2"/>
          </p:nvPr>
        </p:nvSpPr>
        <p:spPr>
          <a:xfrm>
            <a:off x="609601" y="2999590"/>
            <a:ext cx="5157787" cy="3252838"/>
          </a:xfrm>
        </p:spPr>
        <p:txBody>
          <a:bodyPr/>
          <a:lstStyle/>
          <a:p>
            <a:r>
              <a:rPr lang="en-US" sz="2000" dirty="0"/>
              <a:t>Risk for seizures, motor tone problems, scoliosis, behavioral issues, GI issues such as constipation</a:t>
            </a:r>
          </a:p>
          <a:p>
            <a:r>
              <a:rPr lang="en-US" sz="2000" dirty="0"/>
              <a:t>Multidisciplinary team management</a:t>
            </a:r>
          </a:p>
          <a:p>
            <a:r>
              <a:rPr lang="en-US" sz="2000" dirty="0"/>
              <a:t>Targeted therapies (physical, occupational, communication) to maximize abilities</a:t>
            </a:r>
          </a:p>
          <a:p>
            <a:pPr marL="0" indent="0">
              <a:buNone/>
            </a:pPr>
            <a:endParaRPr lang="en-US" sz="2000" dirty="0"/>
          </a:p>
          <a:p>
            <a:pPr marL="0" indent="0">
              <a:buNone/>
            </a:pPr>
            <a:endParaRPr lang="en-US" sz="2000" b="1" dirty="0"/>
          </a:p>
        </p:txBody>
      </p:sp>
      <p:sp>
        <p:nvSpPr>
          <p:cNvPr id="21" name="Text Placeholder 20">
            <a:extLst>
              <a:ext uri="{FF2B5EF4-FFF2-40B4-BE49-F238E27FC236}">
                <a16:creationId xmlns:a16="http://schemas.microsoft.com/office/drawing/2014/main" id="{1C35DD1B-E095-694D-538B-A66A2B16ED28}"/>
              </a:ext>
            </a:extLst>
          </p:cNvPr>
          <p:cNvSpPr>
            <a:spLocks noGrp="1"/>
          </p:cNvSpPr>
          <p:nvPr>
            <p:ph type="body" sz="quarter" idx="3"/>
          </p:nvPr>
        </p:nvSpPr>
        <p:spPr>
          <a:xfrm>
            <a:off x="5942013" y="2134719"/>
            <a:ext cx="4958868" cy="790144"/>
          </a:xfrm>
        </p:spPr>
        <p:txBody>
          <a:bodyPr>
            <a:normAutofit/>
          </a:bodyPr>
          <a:lstStyle/>
          <a:p>
            <a:r>
              <a:rPr lang="en-US" sz="2200" dirty="0"/>
              <a:t>Targeted Treatments for Rett Syndrome:</a:t>
            </a:r>
          </a:p>
        </p:txBody>
      </p:sp>
      <p:sp>
        <p:nvSpPr>
          <p:cNvPr id="22" name="Content Placeholder 21">
            <a:extLst>
              <a:ext uri="{FF2B5EF4-FFF2-40B4-BE49-F238E27FC236}">
                <a16:creationId xmlns:a16="http://schemas.microsoft.com/office/drawing/2014/main" id="{0A456366-5886-3DBD-A445-913EFEB2D58E}"/>
              </a:ext>
            </a:extLst>
          </p:cNvPr>
          <p:cNvSpPr>
            <a:spLocks noGrp="1"/>
          </p:cNvSpPr>
          <p:nvPr>
            <p:ph sz="quarter" idx="4"/>
          </p:nvPr>
        </p:nvSpPr>
        <p:spPr>
          <a:xfrm>
            <a:off x="5942013" y="2999590"/>
            <a:ext cx="5183188" cy="3252838"/>
          </a:xfrm>
        </p:spPr>
        <p:txBody>
          <a:bodyPr>
            <a:normAutofit/>
          </a:bodyPr>
          <a:lstStyle/>
          <a:p>
            <a:r>
              <a:rPr lang="en-US" sz="2000" dirty="0" err="1"/>
              <a:t>Trofinetide</a:t>
            </a:r>
            <a:r>
              <a:rPr lang="en-US" sz="2000" dirty="0"/>
              <a:t> approved for people with Rett syndrome (over 2 years old)</a:t>
            </a:r>
          </a:p>
          <a:p>
            <a:r>
              <a:rPr lang="en-US" sz="2000" dirty="0"/>
              <a:t>Clinical trials for novel interventions</a:t>
            </a:r>
          </a:p>
          <a:p>
            <a:pPr lvl="1"/>
            <a:r>
              <a:rPr lang="en-US" sz="1800" dirty="0"/>
              <a:t>Gene therapy</a:t>
            </a:r>
          </a:p>
          <a:p>
            <a:endParaRPr lang="en-US" sz="2000" dirty="0"/>
          </a:p>
        </p:txBody>
      </p:sp>
      <p:sp>
        <p:nvSpPr>
          <p:cNvPr id="14" name="Footer Placeholder 13">
            <a:extLst>
              <a:ext uri="{FF2B5EF4-FFF2-40B4-BE49-F238E27FC236}">
                <a16:creationId xmlns:a16="http://schemas.microsoft.com/office/drawing/2014/main" id="{17956F61-9EED-8FEA-0753-44EF6B22FB4B}"/>
              </a:ext>
            </a:extLst>
          </p:cNvPr>
          <p:cNvSpPr>
            <a:spLocks noGrp="1"/>
          </p:cNvSpPr>
          <p:nvPr>
            <p:ph type="ftr" sz="quarter" idx="12"/>
          </p:nvPr>
        </p:nvSpPr>
        <p:spPr/>
        <p:txBody>
          <a:bodyPr/>
          <a:lstStyle/>
          <a:p>
            <a:r>
              <a:rPr lang="en-US" dirty="0"/>
              <a:t>GI, gastrointestinal.
Fu C, et al. </a:t>
            </a:r>
            <a:r>
              <a:rPr lang="en-US" i="1" dirty="0"/>
              <a:t>BMJ </a:t>
            </a:r>
            <a:r>
              <a:rPr lang="en-US" i="1" dirty="0" err="1"/>
              <a:t>Paediatr</a:t>
            </a:r>
            <a:r>
              <a:rPr lang="en-US" i="1" dirty="0"/>
              <a:t> Open. </a:t>
            </a:r>
            <a:r>
              <a:rPr lang="en-US" dirty="0"/>
              <a:t>2020;4:e000717.</a:t>
            </a:r>
          </a:p>
        </p:txBody>
      </p:sp>
      <p:sp>
        <p:nvSpPr>
          <p:cNvPr id="2" name="Title 1">
            <a:extLst>
              <a:ext uri="{FF2B5EF4-FFF2-40B4-BE49-F238E27FC236}">
                <a16:creationId xmlns:a16="http://schemas.microsoft.com/office/drawing/2014/main" id="{B99B1E22-EC56-62B4-0185-B147E8B0EE54}"/>
              </a:ext>
            </a:extLst>
          </p:cNvPr>
          <p:cNvSpPr>
            <a:spLocks noGrp="1"/>
          </p:cNvSpPr>
          <p:nvPr>
            <p:ph type="title"/>
          </p:nvPr>
        </p:nvSpPr>
        <p:spPr/>
        <p:txBody>
          <a:bodyPr>
            <a:normAutofit/>
          </a:bodyPr>
          <a:lstStyle/>
          <a:p>
            <a:r>
              <a:rPr lang="en-US" dirty="0"/>
              <a:t>Clinical Management</a:t>
            </a:r>
            <a:endParaRPr lang="en-US" b="0" dirty="0">
              <a:solidFill>
                <a:schemeClr val="accent4"/>
              </a:solidFill>
            </a:endParaRPr>
          </a:p>
        </p:txBody>
      </p:sp>
      <p:grpSp>
        <p:nvGrpSpPr>
          <p:cNvPr id="13" name="Group 12">
            <a:extLst>
              <a:ext uri="{FF2B5EF4-FFF2-40B4-BE49-F238E27FC236}">
                <a16:creationId xmlns:a16="http://schemas.microsoft.com/office/drawing/2014/main" id="{E6E44497-3D51-46F8-CEC9-23C20C152731}"/>
              </a:ext>
            </a:extLst>
          </p:cNvPr>
          <p:cNvGrpSpPr/>
          <p:nvPr/>
        </p:nvGrpSpPr>
        <p:grpSpPr>
          <a:xfrm>
            <a:off x="5918647" y="4880421"/>
            <a:ext cx="5206552" cy="1183177"/>
            <a:chOff x="5406887" y="4015450"/>
            <a:chExt cx="2842591" cy="645972"/>
          </a:xfrm>
        </p:grpSpPr>
        <p:sp>
          <p:nvSpPr>
            <p:cNvPr id="12" name="Rectangle 11">
              <a:extLst>
                <a:ext uri="{FF2B5EF4-FFF2-40B4-BE49-F238E27FC236}">
                  <a16:creationId xmlns:a16="http://schemas.microsoft.com/office/drawing/2014/main" id="{A66FBF58-DBE0-21D6-06FA-B16B52D232E0}"/>
                </a:ext>
              </a:extLst>
            </p:cNvPr>
            <p:cNvSpPr/>
            <p:nvPr/>
          </p:nvSpPr>
          <p:spPr>
            <a:xfrm>
              <a:off x="5406887" y="4015450"/>
              <a:ext cx="2842591" cy="64597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E94F5B7D-5243-B76B-4731-2ED2EDB2E891}"/>
                </a:ext>
              </a:extLst>
            </p:cNvPr>
            <p:cNvPicPr>
              <a:picLocks noChangeAspect="1"/>
            </p:cNvPicPr>
            <p:nvPr/>
          </p:nvPicPr>
          <p:blipFill>
            <a:blip r:embed="rId2"/>
            <a:stretch>
              <a:fillRect/>
            </a:stretch>
          </p:blipFill>
          <p:spPr>
            <a:xfrm>
              <a:off x="5569226" y="4095872"/>
              <a:ext cx="2607365" cy="337992"/>
            </a:xfrm>
            <a:prstGeom prst="rect">
              <a:avLst/>
            </a:prstGeom>
          </p:spPr>
        </p:pic>
        <p:pic>
          <p:nvPicPr>
            <p:cNvPr id="5" name="Picture 4">
              <a:extLst>
                <a:ext uri="{FF2B5EF4-FFF2-40B4-BE49-F238E27FC236}">
                  <a16:creationId xmlns:a16="http://schemas.microsoft.com/office/drawing/2014/main" id="{1535175E-AFF3-E763-AF5E-638E49665E5B}"/>
                </a:ext>
              </a:extLst>
            </p:cNvPr>
            <p:cNvPicPr>
              <a:picLocks noChangeAspect="1"/>
            </p:cNvPicPr>
            <p:nvPr/>
          </p:nvPicPr>
          <p:blipFill>
            <a:blip r:embed="rId3"/>
            <a:stretch>
              <a:fillRect/>
            </a:stretch>
          </p:blipFill>
          <p:spPr>
            <a:xfrm>
              <a:off x="5802189" y="4481503"/>
              <a:ext cx="2141438" cy="131276"/>
            </a:xfrm>
            <a:prstGeom prst="rect">
              <a:avLst/>
            </a:prstGeom>
          </p:spPr>
        </p:pic>
      </p:grpSp>
      <p:sp>
        <p:nvSpPr>
          <p:cNvPr id="24" name="TextBox 23">
            <a:extLst>
              <a:ext uri="{FF2B5EF4-FFF2-40B4-BE49-F238E27FC236}">
                <a16:creationId xmlns:a16="http://schemas.microsoft.com/office/drawing/2014/main" id="{2C44CD9C-D820-34AE-DF15-A419551AAC95}"/>
              </a:ext>
            </a:extLst>
          </p:cNvPr>
          <p:cNvSpPr txBox="1"/>
          <p:nvPr/>
        </p:nvSpPr>
        <p:spPr>
          <a:xfrm>
            <a:off x="572089" y="1293008"/>
            <a:ext cx="6609547" cy="510778"/>
          </a:xfrm>
          <a:prstGeom prst="roundRect">
            <a:avLst/>
          </a:prstGeom>
          <a:solidFill>
            <a:schemeClr val="accent1">
              <a:lumMod val="20000"/>
              <a:lumOff val="80000"/>
            </a:schemeClr>
          </a:solidFill>
        </p:spPr>
        <p:txBody>
          <a:bodyPr wrap="square">
            <a:spAutoFit/>
          </a:bodyPr>
          <a:lstStyle/>
          <a:p>
            <a:pPr algn="ctr"/>
            <a:r>
              <a:rPr lang="en-US" sz="2400" b="1" dirty="0"/>
              <a:t>Meets Clinical Criteria for Rett Syndrome</a:t>
            </a:r>
          </a:p>
        </p:txBody>
      </p:sp>
    </p:spTree>
    <p:extLst>
      <p:ext uri="{BB962C8B-B14F-4D97-AF65-F5344CB8AC3E}">
        <p14:creationId xmlns:p14="http://schemas.microsoft.com/office/powerpoint/2010/main" val="72256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Rot="1" noChangeArrowheads="1"/>
          </p:cNvSpPr>
          <p:nvPr>
            <p:ph type="title"/>
          </p:nvPr>
        </p:nvSpPr>
        <p:spPr>
          <a:xfrm>
            <a:off x="609600" y="199505"/>
            <a:ext cx="10744200" cy="1185577"/>
          </a:xfrm>
        </p:spPr>
        <p:txBody>
          <a:bodyPr/>
          <a:lstStyle/>
          <a:p>
            <a:r>
              <a:rPr lang="en-US" dirty="0"/>
              <a:t>Closing Remarks</a:t>
            </a:r>
          </a:p>
        </p:txBody>
      </p:sp>
      <p:sp>
        <p:nvSpPr>
          <p:cNvPr id="860163" name="Rectangle 3"/>
          <p:cNvSpPr>
            <a:spLocks noGrp="1" noChangeArrowheads="1"/>
          </p:cNvSpPr>
          <p:nvPr>
            <p:ph idx="1"/>
          </p:nvPr>
        </p:nvSpPr>
        <p:spPr>
          <a:xfrm>
            <a:off x="609600" y="1477906"/>
            <a:ext cx="10744200" cy="4722477"/>
          </a:xfrm>
        </p:spPr>
        <p:txBody>
          <a:bodyPr>
            <a:normAutofit/>
          </a:bodyPr>
          <a:lstStyle/>
          <a:p>
            <a:r>
              <a:rPr lang="en-US" dirty="0"/>
              <a:t>Rett syndrome is a clinical diagnosis</a:t>
            </a:r>
          </a:p>
          <a:p>
            <a:pPr lvl="1"/>
            <a:r>
              <a:rPr lang="en-US" dirty="0"/>
              <a:t>Most affected individuals are female and have mutations in MECP2</a:t>
            </a:r>
          </a:p>
          <a:p>
            <a:pPr lvl="1"/>
            <a:r>
              <a:rPr lang="en-US" dirty="0"/>
              <a:t>Regression may be subtle, and skills may be partially regained</a:t>
            </a:r>
          </a:p>
          <a:p>
            <a:r>
              <a:rPr lang="en-US" dirty="0"/>
              <a:t>Careful assessment and history are important in making the diagnosis</a:t>
            </a:r>
          </a:p>
          <a:p>
            <a:r>
              <a:rPr lang="en-US" dirty="0"/>
              <a:t>Clinical care guidelines are valuable for guiding care</a:t>
            </a:r>
          </a:p>
          <a:p>
            <a:r>
              <a:rPr lang="en-US" dirty="0"/>
              <a:t>Novel treatments should be considered to improve the lives of affected individuals</a:t>
            </a:r>
          </a:p>
        </p:txBody>
      </p:sp>
    </p:spTree>
    <p:extLst>
      <p:ext uri="{BB962C8B-B14F-4D97-AF65-F5344CB8AC3E}">
        <p14:creationId xmlns:p14="http://schemas.microsoft.com/office/powerpoint/2010/main" val="364496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105119FB-A0E7-9D42-BD4B-7F98DCACF66A}" vid="{CA88F7FD-F0D6-484E-A692-60842AFA01F8}"/>
    </a:ext>
  </a:extLst>
</a:theme>
</file>

<file path=ppt/theme/theme2.xml><?xml version="1.0" encoding="utf-8"?>
<a:theme xmlns:a="http://schemas.openxmlformats.org/drawingml/2006/main" name="1_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18</TotalTime>
  <Words>844</Words>
  <Application>Microsoft Macintosh PowerPoint</Application>
  <PresentationFormat>Widescreen</PresentationFormat>
  <Paragraphs>101</Paragraphs>
  <Slides>9</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Neurology2023</vt:lpstr>
      <vt:lpstr>1_Neurology2023</vt:lpstr>
      <vt:lpstr>Office Theme</vt:lpstr>
      <vt:lpstr>Case Study: Relatively Late Diagnosis &amp; Management of Rett Syndrome</vt:lpstr>
      <vt:lpstr>Disclaimer</vt:lpstr>
      <vt:lpstr>PowerPoint Presentation</vt:lpstr>
      <vt:lpstr>Presenting Clinical Features</vt:lpstr>
      <vt:lpstr>Presenting Clinical Features (Continued)</vt:lpstr>
      <vt:lpstr>Rett Syndrome Diagnosis</vt:lpstr>
      <vt:lpstr>Clinical Management</vt:lpstr>
      <vt:lpstr>Closing Remarks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Relatively Late Diagnosis &amp; Management of Rett Syndrome</dc:title>
  <dc:subject/>
  <dc:creator>MedEd On The Go</dc:creator>
  <cp:keywords/>
  <dc:description/>
  <cp:lastModifiedBy>Moriah Diethorn</cp:lastModifiedBy>
  <cp:revision>5</cp:revision>
  <dcterms:created xsi:type="dcterms:W3CDTF">2023-05-18T18:11:25Z</dcterms:created>
  <dcterms:modified xsi:type="dcterms:W3CDTF">2023-05-24T18:39:57Z</dcterms:modified>
  <cp:category/>
</cp:coreProperties>
</file>